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422" r:id="rId3"/>
    <p:sldId id="315" r:id="rId4"/>
    <p:sldId id="566" r:id="rId5"/>
    <p:sldId id="567" r:id="rId6"/>
    <p:sldId id="569" r:id="rId7"/>
    <p:sldId id="570" r:id="rId8"/>
    <p:sldId id="571" r:id="rId9"/>
    <p:sldId id="573" r:id="rId10"/>
    <p:sldId id="572" r:id="rId11"/>
    <p:sldId id="574" r:id="rId12"/>
    <p:sldId id="466" r:id="rId13"/>
    <p:sldId id="558" r:id="rId14"/>
    <p:sldId id="559" r:id="rId15"/>
    <p:sldId id="560" r:id="rId16"/>
    <p:sldId id="561" r:id="rId17"/>
    <p:sldId id="562" r:id="rId18"/>
    <p:sldId id="563" r:id="rId19"/>
    <p:sldId id="575" r:id="rId20"/>
    <p:sldId id="564" r:id="rId21"/>
    <p:sldId id="576" r:id="rId22"/>
    <p:sldId id="587" r:id="rId23"/>
    <p:sldId id="588" r:id="rId24"/>
    <p:sldId id="589" r:id="rId25"/>
    <p:sldId id="590" r:id="rId26"/>
    <p:sldId id="591" r:id="rId27"/>
    <p:sldId id="592" r:id="rId28"/>
    <p:sldId id="593" r:id="rId29"/>
    <p:sldId id="594" r:id="rId30"/>
  </p:sldIdLst>
  <p:sldSz cx="12192000" cy="6858000"/>
  <p:notesSz cx="6858000" cy="9144000"/>
  <p:custDataLst>
    <p:tags r:id="rId36"/>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B3D9354D-BAD1-4CBD-B68C-548C1E98E4A2}">
          <p14:sldIdLst>
            <p14:sldId id="422"/>
            <p14:sldId id="315"/>
            <p14:sldId id="566"/>
            <p14:sldId id="567"/>
            <p14:sldId id="569"/>
            <p14:sldId id="570"/>
            <p14:sldId id="571"/>
            <p14:sldId id="573"/>
            <p14:sldId id="572"/>
            <p14:sldId id="574"/>
            <p14:sldId id="466"/>
            <p14:sldId id="558"/>
            <p14:sldId id="559"/>
            <p14:sldId id="560"/>
            <p14:sldId id="561"/>
            <p14:sldId id="562"/>
            <p14:sldId id="563"/>
            <p14:sldId id="575"/>
            <p14:sldId id="564"/>
            <p14:sldId id="576"/>
            <p14:sldId id="587"/>
            <p14:sldId id="588"/>
            <p14:sldId id="589"/>
            <p14:sldId id="590"/>
            <p14:sldId id="591"/>
            <p14:sldId id="592"/>
            <p14:sldId id="593"/>
            <p14:sldId id="594"/>
          </p14:sldIdLst>
        </p14:section>
        <p14:section name="无标题节" id="{4991F46E-110D-49BF-9D93-246EC74190A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A68DB"/>
    <a:srgbClr val="FFCB23"/>
    <a:srgbClr val="135ECD"/>
    <a:srgbClr val="FFBD1C"/>
    <a:srgbClr val="0C54BF"/>
    <a:srgbClr val="FFB015"/>
    <a:srgbClr val="FFA30E"/>
    <a:srgbClr val="FFA20D"/>
    <a:srgbClr val="0B53BE"/>
    <a:srgbClr val="FFA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4660"/>
  </p:normalViewPr>
  <p:slideViewPr>
    <p:cSldViewPr snapToGrid="0" showGuides="1">
      <p:cViewPr varScale="1">
        <p:scale>
          <a:sx n="115" d="100"/>
          <a:sy n="115" d="100"/>
        </p:scale>
        <p:origin x="432"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2938"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61.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DD08292-C0AF-4055-8887-BDD459E972E8}"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等线" panose="02010600030101010101" pitchFamily="2" charset="-122"/>
                <a:ea typeface="等线" panose="02010600030101010101" pitchFamily="2" charset="-122"/>
              </a:defRPr>
            </a:lvl1pPr>
          </a:lstStyle>
          <a:p>
            <a:pPr>
              <a:defRPr/>
            </a:pPr>
            <a:fld id="{B66F588D-B1F7-47ED-9FE4-9E555EB1393B}"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defRPr/>
            </a:pPr>
            <a:endParaRPr lang="zh-CN" altLang="en-US" sz="950" dirty="0">
              <a:solidFill>
                <a:schemeClr val="bg1"/>
              </a:solidFill>
              <a:latin typeface="Calibri" panose="020F0502020204030204"/>
              <a:ea typeface="宋体" panose="02010600030101010101" pitchFamily="2" charset="-122"/>
              <a:cs typeface="宋体" panose="02010600030101010101" pitchFamily="2" charset="-122"/>
            </a:endParaRPr>
          </a:p>
        </p:txBody>
      </p:sp>
      <p:pic>
        <p:nvPicPr>
          <p:cNvPr id="4" name="图片 3" descr="AW视觉符号.jpg"/>
          <p:cNvPicPr>
            <a:picLocks noChangeAspect="1"/>
          </p:cNvPicPr>
          <p:nvPr userDrawn="1"/>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 name="直接连接符 4"/>
          <p:cNvCxnSpPr/>
          <p:nvPr userDrawn="1"/>
        </p:nvCxnSpPr>
        <p:spPr>
          <a:xfrm>
            <a:off x="10529888"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cxnSp>
        <p:nvCxnSpPr>
          <p:cNvPr id="6" name="直接连接符 5"/>
          <p:cNvCxnSpPr/>
          <p:nvPr userDrawn="1"/>
        </p:nvCxnSpPr>
        <p:spPr>
          <a:xfrm>
            <a:off x="6589713"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sp>
        <p:nvSpPr>
          <p:cNvPr id="7" name="文本框 15"/>
          <p:cNvSpPr txBox="1">
            <a:spLocks noChangeArrowheads="1"/>
          </p:cNvSpPr>
          <p:nvPr userDrawn="1"/>
        </p:nvSpPr>
        <p:spPr bwMode="auto">
          <a:xfrm>
            <a:off x="8509000" y="374650"/>
            <a:ext cx="2100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3" tIns="45674" rIns="91343" bIns="45674">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defRPr/>
            </a:pPr>
            <a:r>
              <a:rPr lang="zh-CN" altLang="en-US" b="1" dirty="0">
                <a:solidFill>
                  <a:srgbClr val="064BB2"/>
                </a:solidFill>
                <a:latin typeface="仿宋" panose="02010609060101010101" pitchFamily="49" charset="-122"/>
                <a:ea typeface="仿宋" panose="02010609060101010101" pitchFamily="49" charset="-122"/>
              </a:rPr>
              <a:t>机器学习实战</a:t>
            </a:r>
            <a:endParaRPr lang="zh-CN" altLang="en-US" b="1" dirty="0">
              <a:solidFill>
                <a:srgbClr val="064BB2"/>
              </a:solidFill>
              <a:latin typeface="仿宋" panose="02010609060101010101" pitchFamily="49" charset="-122"/>
              <a:ea typeface="仿宋" panose="02010609060101010101" pitchFamily="49" charset="-122"/>
            </a:endParaRPr>
          </a:p>
        </p:txBody>
      </p:sp>
      <p:pic>
        <p:nvPicPr>
          <p:cNvPr id="8" name="Picture 2" descr="https://gss2.bdstatic.com/-fo3dSag_xI4khGkpoWK1HF6hhy/baike/w%3D268%3Bg%3D0/sign=89a010d0271f95caa6f595b0f12c1803/91529822720e0cf3c9605b550846f21fbf09aa8c.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12100" y="193675"/>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29"/>
          <p:cNvSpPr>
            <a:spLocks noGrp="1"/>
          </p:cNvSpPr>
          <p:nvPr>
            <p:ph type="dt" sz="half" idx="10"/>
          </p:nvPr>
        </p:nvSpPr>
        <p:spPr>
          <a:xfrm>
            <a:off x="9447213" y="3771900"/>
            <a:ext cx="2743200" cy="365125"/>
          </a:xfr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a:defRPr/>
            </a:pPr>
            <a:fld id="{F283DF7F-7FE6-4797-99A7-8705EECD749B}" type="datetimeFigureOut">
              <a:rPr lang="zh-CN" altLang="en-US"/>
            </a:fld>
            <a:endParaRPr lang="zh-CN" altLang="en-US"/>
          </a:p>
        </p:txBody>
      </p:sp>
      <p:sp>
        <p:nvSpPr>
          <p:cNvPr id="10" name="内容占位符 15"/>
          <p:cNvSpPr>
            <a:spLocks noGrp="1"/>
          </p:cNvSpPr>
          <p:nvPr>
            <p:ph sz="quarter" idx="13" hasCustomPrompt="1"/>
          </p:nvPr>
        </p:nvSpPr>
        <p:spPr>
          <a:xfrm>
            <a:off x="5872571" y="2778001"/>
            <a:ext cx="5889861" cy="578099"/>
          </a:xfrm>
        </p:spPr>
        <p:txBody>
          <a:bodyPr/>
          <a:lstStyle>
            <a:lvl1pPr marL="0" indent="0" algn="ctr">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sz="3600" dirty="0">
                <a:latin typeface="微软雅黑" panose="020B0503020204020204" pitchFamily="34" charset="-122"/>
                <a:ea typeface="微软雅黑" panose="020B0503020204020204" pitchFamily="34" charset="-122"/>
              </a:rPr>
              <a:t>单击此处编辑母版标题样式</a:t>
            </a:r>
            <a:endParaRPr lang="zh-CN" altLang="en-US" dirty="0"/>
          </a:p>
        </p:txBody>
      </p:sp>
    </p:spTree>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Rectangle 12"/>
          <p:cNvSpPr>
            <a:spLocks noChangeArrowheads="1"/>
          </p:cNvSpPr>
          <p:nvPr userDrawn="1"/>
        </p:nvSpPr>
        <p:spPr bwMode="auto">
          <a:xfrm>
            <a:off x="9937750" y="6392863"/>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000">
                <a:solidFill>
                  <a:srgbClr val="7F7F7F"/>
                </a:solidFill>
                <a:cs typeface="Arial" panose="020B0604020202020204" pitchFamily="34" charset="0"/>
              </a:rPr>
              <a:t> </a:t>
            </a:r>
            <a:fld id="{0458E95B-1A27-43F7-98B2-91BC0B5380B0}" type="slidenum">
              <a:rPr lang="en-US" altLang="zh-CN" sz="1000" smtClean="0">
                <a:cs typeface="Arial" panose="020B0604020202020204" pitchFamily="34" charset="0"/>
              </a:rPr>
            </a:fld>
            <a:endParaRPr lang="en-US" altLang="zh-CN" sz="1000">
              <a:cs typeface="Arial" panose="020B0604020202020204" pitchFamily="34" charset="0"/>
            </a:endParaRPr>
          </a:p>
        </p:txBody>
      </p:sp>
      <p:cxnSp>
        <p:nvCxnSpPr>
          <p:cNvPr id="6" name="直接连接符 19"/>
          <p:cNvCxnSpPr>
            <a:stCxn id="6" idx="3"/>
          </p:cNvCxnSpPr>
          <p:nvPr userDrawn="1"/>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a:p>
        </p:txBody>
      </p:sp>
      <p:cxnSp>
        <p:nvCxnSpPr>
          <p:cNvPr id="12" name="直接连接符 11"/>
          <p:cNvCxnSpPr/>
          <p:nvPr userDrawn="1"/>
        </p:nvCxnSpPr>
        <p:spPr>
          <a:xfrm>
            <a:off x="2371725" y="6381750"/>
            <a:ext cx="0" cy="276225"/>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423819" y="1741968"/>
            <a:ext cx="11107601" cy="4369231"/>
          </a:xfrm>
        </p:spPr>
        <p:txBody>
          <a:bodyPr>
            <a:noAutofit/>
          </a:bodyPr>
          <a:lstStyle>
            <a:lvl1pPr marL="362585" indent="-362585">
              <a:lnSpc>
                <a:spcPct val="150000"/>
              </a:lnSpc>
              <a:buClr>
                <a:srgbClr val="032089"/>
              </a:buClr>
              <a:buFont typeface="Wingdings" panose="05000000000000000000" pitchFamily="2" charset="2"/>
              <a:buChar char="Ø"/>
              <a:defRPr sz="1800" b="0">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nSpc>
                <a:spcPct val="130000"/>
              </a:lnSpc>
              <a:buClr>
                <a:srgbClr val="032089"/>
              </a:buClr>
              <a:buFont typeface="Arial" panose="020B0604020202020204" pitchFamily="34" charset="0"/>
              <a:buChar char="•"/>
              <a:defRPr sz="160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defRPr>
            </a:lvl1pPr>
          </a:lstStyle>
          <a:p>
            <a:r>
              <a:rPr lang="zh-CN" altLang="en-US" dirty="0"/>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Times New Roman" panose="02020603050405020304" pitchFamily="18" charset="0"/>
                <a:ea typeface="微软雅黑" panose="020B0503020204020204" pitchFamily="34" charset="-122"/>
                <a:cs typeface="Times New Roman" panose="02020603050405020304" pitchFamily="18" charset="0"/>
              </a:defRPr>
            </a:lvl1pPr>
          </a:lstStyle>
          <a:p>
            <a:pPr lvl="0"/>
            <a:r>
              <a:rPr lang="zh-CN" altLang="en-US"/>
              <a:t>单击此处编辑母版文本样式</a:t>
            </a:r>
            <a:endParaRPr lang="zh-CN" altLang="en-US"/>
          </a:p>
        </p:txBody>
      </p:sp>
      <p:cxnSp>
        <p:nvCxnSpPr>
          <p:cNvPr id="13" name="直接连接符 14"/>
          <p:cNvCxnSpPr>
            <a:stCxn id="15" idx="3"/>
          </p:cNvCxnSpPr>
          <p:nvPr userDrawn="1"/>
        </p:nvCxnSpPr>
        <p:spPr>
          <a:xfrm>
            <a:off x="3520200" y="6519067"/>
            <a:ext cx="6656316" cy="8735"/>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5" name="矩形 14"/>
          <p:cNvSpPr>
            <a:spLocks noChangeArrowheads="1"/>
          </p:cNvSpPr>
          <p:nvPr userDrawn="1"/>
        </p:nvSpPr>
        <p:spPr bwMode="auto">
          <a:xfrm>
            <a:off x="2466340" y="6346825"/>
            <a:ext cx="1054100" cy="343535"/>
          </a:xfrm>
          <a:prstGeom prst="rect">
            <a:avLst/>
          </a:prstGeom>
          <a:noFill/>
          <a:ln>
            <a:noFill/>
          </a:ln>
        </p:spPr>
        <p:txBody>
          <a:bodyPr wrap="square"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fontAlgn="auto" hangingPunct="1">
              <a:lnSpc>
                <a:spcPct val="150000"/>
              </a:lnSpc>
              <a:spcBef>
                <a:spcPts val="600"/>
              </a:spcBef>
              <a:spcAft>
                <a:spcPts val="0"/>
              </a:spcAft>
              <a:defRPr/>
            </a:pPr>
            <a:r>
              <a:rPr lang="zh-CN" altLang="en-US" sz="1100" dirty="0">
                <a:solidFill>
                  <a:srgbClr val="404040"/>
                </a:solidFill>
                <a:latin typeface="黑体" panose="02010609060101010101" pitchFamily="49" charset="-122"/>
                <a:ea typeface="黑体" panose="02010609060101010101" pitchFamily="49" charset="-122"/>
              </a:rPr>
              <a:t>卷积神经网络</a:t>
            </a:r>
            <a:endParaRPr lang="zh-CN" altLang="en-US" sz="1100" dirty="0">
              <a:solidFill>
                <a:srgbClr val="404040"/>
              </a:solidFill>
              <a:latin typeface="黑体" panose="02010609060101010101" pitchFamily="49" charset="-122"/>
              <a:ea typeface="黑体" panose="02010609060101010101" pitchFamily="49" charset="-122"/>
            </a:endParaRPr>
          </a:p>
        </p:txBody>
      </p:sp>
      <p:pic>
        <p:nvPicPr>
          <p:cNvPr id="3" name="图片 2" descr="左右组合-01"/>
          <p:cNvPicPr>
            <a:picLocks noChangeAspect="1"/>
          </p:cNvPicPr>
          <p:nvPr userDrawn="1"/>
        </p:nvPicPr>
        <p:blipFill>
          <a:blip r:embed="rId2"/>
          <a:stretch>
            <a:fillRect/>
          </a:stretch>
        </p:blipFill>
        <p:spPr>
          <a:xfrm>
            <a:off x="93345" y="6300470"/>
            <a:ext cx="2229485" cy="480060"/>
          </a:xfrm>
          <a:prstGeom prst="rect">
            <a:avLst/>
          </a:prstGeom>
        </p:spPr>
      </p:pic>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endParaRPr lang="zh-CN" altLang="en-US"/>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85C5F16-930E-43D9-8A11-A51E7E6A2B5A}" type="datetimeFigureOut">
              <a:rPr lang="zh-CN" altLang="en-US"/>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ea typeface="黑体" panose="02010609060101010101" pitchFamily="49" charset="-122"/>
              </a:defRPr>
            </a:lvl1pPr>
          </a:lstStyle>
          <a:p>
            <a:pPr>
              <a:defRPr/>
            </a:pPr>
            <a:fld id="{B9CE496B-A8C9-4209-8F29-112E926521A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Arial Black" panose="020B0A0402010202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Arial Black" panose="020B0A0402010202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Arial Black" panose="020B0A0402010202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Arial Black" panose="020B0A0402010202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3" Type="http://schemas.openxmlformats.org/officeDocument/2006/relationships/slideLayout" Target="../slideLayouts/slideLayout2.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3" Type="http://schemas.openxmlformats.org/officeDocument/2006/relationships/slideLayout" Target="../slideLayouts/slideLayout2.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2.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3" Type="http://schemas.openxmlformats.org/officeDocument/2006/relationships/slideLayout" Target="../slideLayouts/slideLayout2.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3" Type="http://schemas.openxmlformats.org/officeDocument/2006/relationships/slideLayout" Target="../slideLayouts/slideLayout2.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8D063850-AB83-4784-9184-8F6EF973B1A2}" type="datetime1">
              <a:rPr lang="zh-CN" altLang="en-US" smtClean="0"/>
            </a:fld>
            <a:endParaRPr lang="zh-CN" altLang="en-US"/>
          </a:p>
        </p:txBody>
      </p:sp>
      <p:sp>
        <p:nvSpPr>
          <p:cNvPr id="3" name="内容占位符 2"/>
          <p:cNvSpPr>
            <a:spLocks noGrp="1"/>
          </p:cNvSpPr>
          <p:nvPr>
            <p:ph sz="quarter" idx="13"/>
          </p:nvPr>
        </p:nvSpPr>
        <p:spPr/>
        <p:txBody>
          <a:bodyPr/>
          <a:lstStyle/>
          <a:p>
            <a:r>
              <a:rPr lang="zh-CN" altLang="en-US" dirty="0"/>
              <a:t>卷积神经网络</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a:endCxn id="3" idx="0"/>
          </p:cNvCxnSpPr>
          <p:nvPr>
            <p:custDataLst>
              <p:tags r:id="rId1"/>
            </p:custDataLst>
          </p:nvPr>
        </p:nvCxnSpPr>
        <p:spPr>
          <a:xfrm flipH="1">
            <a:off x="2882265" y="1061403"/>
            <a:ext cx="635" cy="440753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custDataLst>
              <p:tags r:id="rId2"/>
            </p:custDataLst>
          </p:nvPr>
        </p:nvSpPr>
        <p:spPr bwMode="auto">
          <a:xfrm>
            <a:off x="2119630" y="3764280"/>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custDataLst>
              <p:tags r:id="rId3"/>
            </p:custDataLst>
          </p:nvPr>
        </p:nvSpPr>
        <p:spPr bwMode="auto">
          <a:xfrm>
            <a:off x="2576481" y="1365358"/>
            <a:ext cx="612000" cy="576000"/>
          </a:xfrm>
          <a:prstGeom prst="ellipse">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custDataLst>
              <p:tags r:id="rId4"/>
            </p:custDataLst>
          </p:nvPr>
        </p:nvSpPr>
        <p:spPr bwMode="auto">
          <a:xfrm>
            <a:off x="3618065" y="2325632"/>
            <a:ext cx="4859850" cy="720000"/>
          </a:xfrm>
          <a:prstGeom prst="actionButtonBlank">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sz="2200">
                <a:latin typeface="微软雅黑" panose="020B0503020204020204" pitchFamily="34" charset="-122"/>
                <a:ea typeface="微软雅黑" panose="020B0503020204020204" pitchFamily="34" charset="-122"/>
                <a:sym typeface="微软雅黑" panose="020B0503020204020204" pitchFamily="34" charset="-122"/>
              </a:rPr>
              <a:t>卷积神经网络</a:t>
            </a:r>
            <a:r>
              <a:rPr lang="zh-CN" sz="2200">
                <a:latin typeface="微软雅黑" panose="020B0503020204020204" pitchFamily="34" charset="-122"/>
                <a:ea typeface="微软雅黑" panose="020B0503020204020204" pitchFamily="34" charset="-122"/>
                <a:sym typeface="微软雅黑" panose="020B0503020204020204" pitchFamily="34" charset="-122"/>
              </a:rPr>
              <a:t>的概述</a:t>
            </a:r>
            <a:endParaRPr lang="zh-CN" sz="2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AutoShape 17"/>
          <p:cNvSpPr>
            <a:spLocks noChangeArrowheads="1"/>
          </p:cNvSpPr>
          <p:nvPr>
            <p:custDataLst>
              <p:tags r:id="rId5"/>
            </p:custDataLst>
          </p:nvPr>
        </p:nvSpPr>
        <p:spPr bwMode="auto">
          <a:xfrm>
            <a:off x="3618065" y="3323952"/>
            <a:ext cx="4859850" cy="720000"/>
          </a:xfrm>
          <a:prstGeom prst="actionButtonBlank">
            <a:avLst/>
          </a:prstGeom>
          <a:solidFill>
            <a:srgbClr val="FFB015"/>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卷积层</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custDataLst>
              <p:tags r:id="rId6"/>
            </p:custDataLst>
          </p:nvPr>
        </p:nvSpPr>
        <p:spPr bwMode="auto">
          <a:xfrm>
            <a:off x="3618065" y="433840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池化</a:t>
            </a:r>
            <a:r>
              <a:rPr lang="zh-CN" altLang="en-US" sz="2200" dirty="0">
                <a:sym typeface="+mn-ea"/>
              </a:rPr>
              <a:t>层</a:t>
            </a:r>
            <a:endParaRPr lang="zh-CN" altLang="en-US" sz="2200" dirty="0">
              <a:latin typeface="微软雅黑" panose="020B0503020204020204" pitchFamily="34" charset="-122"/>
              <a:ea typeface="微软雅黑" panose="020B0503020204020204" pitchFamily="34" charset="-122"/>
            </a:endParaRPr>
          </a:p>
        </p:txBody>
      </p:sp>
      <p:sp>
        <p:nvSpPr>
          <p:cNvPr id="16400" name="标题 3"/>
          <p:cNvSpPr>
            <a:spLocks noGrp="1"/>
          </p:cNvSpPr>
          <p:nvPr>
            <p:ph type="title"/>
          </p:nvPr>
        </p:nvSpPr>
        <p:spPr>
          <a:xfrm>
            <a:off x="255588" y="358775"/>
            <a:ext cx="10972800" cy="528638"/>
          </a:xfrm>
        </p:spPr>
        <p:txBody>
          <a:bodyPr/>
          <a:lstStyle/>
          <a:p>
            <a:r>
              <a:rPr lang="zh-CN" altLang="en-US"/>
              <a:t>目录</a:t>
            </a:r>
            <a:endParaRPr lang="zh-CN" altLang="en-US"/>
          </a:p>
        </p:txBody>
      </p:sp>
      <p:sp>
        <p:nvSpPr>
          <p:cNvPr id="13" name="AutoShape 17"/>
          <p:cNvSpPr>
            <a:spLocks noChangeArrowheads="1"/>
          </p:cNvSpPr>
          <p:nvPr>
            <p:custDataLst>
              <p:tags r:id="rId7"/>
            </p:custDataLst>
          </p:nvPr>
        </p:nvSpPr>
        <p:spPr bwMode="auto">
          <a:xfrm>
            <a:off x="3618065" y="1293358"/>
            <a:ext cx="4859850" cy="684000"/>
          </a:xfrm>
          <a:prstGeom prst="actionButtonBlank">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深度学习的由来</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Oval 15"/>
          <p:cNvSpPr>
            <a:spLocks noChangeArrowheads="1"/>
          </p:cNvSpPr>
          <p:nvPr>
            <p:custDataLst>
              <p:tags r:id="rId8"/>
            </p:custDataLst>
          </p:nvPr>
        </p:nvSpPr>
        <p:spPr bwMode="auto">
          <a:xfrm>
            <a:off x="2576481" y="2397632"/>
            <a:ext cx="612000" cy="576000"/>
          </a:xfrm>
          <a:prstGeom prst="ellipse">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6" name="Oval 15"/>
          <p:cNvSpPr>
            <a:spLocks noChangeArrowheads="1"/>
          </p:cNvSpPr>
          <p:nvPr>
            <p:custDataLst>
              <p:tags r:id="rId9"/>
            </p:custDataLst>
          </p:nvPr>
        </p:nvSpPr>
        <p:spPr bwMode="auto">
          <a:xfrm>
            <a:off x="2576481" y="3395952"/>
            <a:ext cx="612000" cy="576000"/>
          </a:xfrm>
          <a:prstGeom prst="ellipse">
            <a:avLst/>
          </a:prstGeom>
          <a:solidFill>
            <a:srgbClr val="FFB015"/>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7" name="Oval 15"/>
          <p:cNvSpPr>
            <a:spLocks noChangeArrowheads="1"/>
          </p:cNvSpPr>
          <p:nvPr>
            <p:custDataLst>
              <p:tags r:id="rId10"/>
            </p:custDataLst>
          </p:nvPr>
        </p:nvSpPr>
        <p:spPr bwMode="auto">
          <a:xfrm>
            <a:off x="2576481" y="4418358"/>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 name="AutoShape 17"/>
          <p:cNvSpPr>
            <a:spLocks noChangeArrowheads="1"/>
          </p:cNvSpPr>
          <p:nvPr>
            <p:custDataLst>
              <p:tags r:id="rId11"/>
            </p:custDataLst>
          </p:nvPr>
        </p:nvSpPr>
        <p:spPr bwMode="auto">
          <a:xfrm>
            <a:off x="3618065" y="539060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rPr>
              <a:t>实训项目</a:t>
            </a:r>
            <a:endParaRPr lang="zh-CN" altLang="en-US" sz="2200" dirty="0">
              <a:latin typeface="微软雅黑" panose="020B0503020204020204" pitchFamily="34" charset="-122"/>
              <a:ea typeface="微软雅黑" panose="020B0503020204020204" pitchFamily="34" charset="-122"/>
            </a:endParaRPr>
          </a:p>
        </p:txBody>
      </p:sp>
      <p:sp>
        <p:nvSpPr>
          <p:cNvPr id="3" name="Oval 15"/>
          <p:cNvSpPr>
            <a:spLocks noChangeArrowheads="1"/>
          </p:cNvSpPr>
          <p:nvPr>
            <p:custDataLst>
              <p:tags r:id="rId12"/>
            </p:custDataLst>
          </p:nvPr>
        </p:nvSpPr>
        <p:spPr bwMode="auto">
          <a:xfrm>
            <a:off x="2576481" y="546928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5</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545" y="1597660"/>
            <a:ext cx="6260465" cy="4702810"/>
          </a:xfrm>
        </p:spPr>
        <p:txBody>
          <a:bodyPr/>
          <a:lstStyle/>
          <a:p>
            <a:r>
              <a:rPr dirty="0"/>
              <a:t>神经元所影响的刺激区域称为神经元的感受野（receptive field），不同神经元感受野的大小和性质都不同。</a:t>
            </a:r>
            <a:endParaRPr dirty="0"/>
          </a:p>
          <a:p>
            <a:r>
              <a:rPr dirty="0"/>
              <a:t>加拿大神经生理学家David Hunter Hubel和瑞典神经科学家Torsten Nils Wiesel在20世纪50年代和60年代开始研究视觉机制：将图像投射到屏幕上，将测量神经元活动的电线插入猫的大脑，通过固定猫的头部来控制视网膜上的成像，测试生物细胞对线条、直角、边缘线等图形的反应。</a:t>
            </a:r>
            <a:endParaRPr dirty="0"/>
          </a:p>
          <a:p>
            <a:r>
              <a:rPr dirty="0"/>
              <a:t>研究结构：有些细胞对某些处在一个角度上的线条、垂直线条、直角或者明显的边缘线，都有特别的反应。要引起这个细胞反应，直线的朝向只能落在一个很小的角度范围里（该细胞的感受野内）。</a:t>
            </a:r>
            <a:endParaRPr dirty="0"/>
          </a:p>
        </p:txBody>
      </p:sp>
      <p:sp>
        <p:nvSpPr>
          <p:cNvPr id="3" name="标题 2"/>
          <p:cNvSpPr>
            <a:spLocks noGrp="1"/>
          </p:cNvSpPr>
          <p:nvPr>
            <p:ph type="title"/>
          </p:nvPr>
        </p:nvSpPr>
        <p:spPr/>
        <p:txBody>
          <a:bodyPr/>
          <a:lstStyle/>
          <a:p>
            <a:r>
              <a:rPr lang="zh-CN" altLang="en-US" dirty="0">
                <a:sym typeface="+mn-ea"/>
              </a:rPr>
              <a:t>卷积神经网络</a:t>
            </a:r>
            <a:r>
              <a:rPr lang="en-US" altLang="zh-CN" dirty="0">
                <a:sym typeface="+mn-ea"/>
              </a:rPr>
              <a:t>--</a:t>
            </a:r>
            <a:r>
              <a:rPr lang="zh-CN" altLang="en-US" dirty="0">
                <a:sym typeface="+mn-ea"/>
              </a:rPr>
              <a:t>卷积层</a:t>
            </a:r>
            <a:endParaRPr lang="zh-CN" altLang="en-US" dirty="0">
              <a:sym typeface="+mn-ea"/>
            </a:endParaRPr>
          </a:p>
        </p:txBody>
      </p:sp>
      <p:sp>
        <p:nvSpPr>
          <p:cNvPr id="4" name="内容占位符 3"/>
          <p:cNvSpPr>
            <a:spLocks noGrp="1"/>
          </p:cNvSpPr>
          <p:nvPr>
            <p:ph idx="10"/>
          </p:nvPr>
        </p:nvSpPr>
        <p:spPr/>
        <p:txBody>
          <a:bodyPr/>
          <a:lstStyle/>
          <a:p>
            <a:r>
              <a:rPr lang="zh-CN" altLang="en-US" b="1" dirty="0"/>
              <a:t>感受野——人脑与视觉感知机制（1）</a:t>
            </a:r>
            <a:endParaRPr lang="zh-CN" altLang="en-US" b="1" dirty="0"/>
          </a:p>
        </p:txBody>
      </p:sp>
      <p:pic>
        <p:nvPicPr>
          <p:cNvPr id="5" name="图片 4"/>
          <p:cNvPicPr>
            <a:picLocks noChangeAspect="1"/>
          </p:cNvPicPr>
          <p:nvPr/>
        </p:nvPicPr>
        <p:blipFill>
          <a:blip r:embed="rId1"/>
          <a:stretch>
            <a:fillRect/>
          </a:stretch>
        </p:blipFill>
        <p:spPr>
          <a:xfrm>
            <a:off x="7499985" y="1080770"/>
            <a:ext cx="3067050" cy="2571750"/>
          </a:xfrm>
          <a:prstGeom prst="rect">
            <a:avLst/>
          </a:prstGeom>
        </p:spPr>
      </p:pic>
      <p:pic>
        <p:nvPicPr>
          <p:cNvPr id="6" name="图片 5"/>
          <p:cNvPicPr>
            <a:picLocks noChangeAspect="1"/>
          </p:cNvPicPr>
          <p:nvPr/>
        </p:nvPicPr>
        <p:blipFill>
          <a:blip r:embed="rId2"/>
          <a:stretch>
            <a:fillRect/>
          </a:stretch>
        </p:blipFill>
        <p:spPr>
          <a:xfrm>
            <a:off x="7162800" y="3756660"/>
            <a:ext cx="4229735" cy="254381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卷积神经网络</a:t>
            </a:r>
            <a:r>
              <a:rPr lang="en-US" altLang="zh-CN" dirty="0">
                <a:sym typeface="+mn-ea"/>
              </a:rPr>
              <a:t>--</a:t>
            </a:r>
            <a:r>
              <a:rPr lang="zh-CN" altLang="en-US" dirty="0">
                <a:sym typeface="+mn-ea"/>
              </a:rPr>
              <a:t>卷积层</a:t>
            </a:r>
            <a:endParaRPr lang="zh-CN" altLang="en-US" dirty="0"/>
          </a:p>
        </p:txBody>
      </p:sp>
      <p:pic>
        <p:nvPicPr>
          <p:cNvPr id="9" name="图片 8"/>
          <p:cNvPicPr>
            <a:picLocks noChangeAspect="1"/>
          </p:cNvPicPr>
          <p:nvPr/>
        </p:nvPicPr>
        <p:blipFill>
          <a:blip r:embed="rId1"/>
          <a:stretch>
            <a:fillRect/>
          </a:stretch>
        </p:blipFill>
        <p:spPr>
          <a:xfrm>
            <a:off x="1321435" y="1114425"/>
            <a:ext cx="9085580" cy="503682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863600" y="3526790"/>
            <a:ext cx="4413250" cy="2720340"/>
          </a:xfrm>
          <a:prstGeom prst="rect">
            <a:avLst/>
          </a:prstGeom>
        </p:spPr>
      </p:pic>
      <p:sp>
        <p:nvSpPr>
          <p:cNvPr id="2" name="内容占位符 1"/>
          <p:cNvSpPr>
            <a:spLocks noGrp="1"/>
          </p:cNvSpPr>
          <p:nvPr>
            <p:ph idx="1"/>
          </p:nvPr>
        </p:nvSpPr>
        <p:spPr>
          <a:xfrm>
            <a:off x="423545" y="1597660"/>
            <a:ext cx="6561455" cy="4702810"/>
          </a:xfrm>
        </p:spPr>
        <p:txBody>
          <a:bodyPr/>
          <a:lstStyle/>
          <a:p>
            <a:r>
              <a:rPr dirty="0"/>
              <a:t>感受野就是视觉感受区域的大小。在卷积神经网络中，感受野是CNN中的某一层输出结果的一个元素对应输入层的一个映射，即feature map上的一个点所对应的输入图上的区域。</a:t>
            </a:r>
            <a:endParaRPr dirty="0"/>
          </a:p>
          <a:p>
            <a:r>
              <a:rPr dirty="0"/>
              <a:t>获取特征</a:t>
            </a:r>
            <a:endParaRPr dirty="0"/>
          </a:p>
        </p:txBody>
      </p:sp>
      <p:sp>
        <p:nvSpPr>
          <p:cNvPr id="3" name="标题 2"/>
          <p:cNvSpPr>
            <a:spLocks noGrp="1"/>
          </p:cNvSpPr>
          <p:nvPr>
            <p:ph type="title"/>
          </p:nvPr>
        </p:nvSpPr>
        <p:spPr/>
        <p:txBody>
          <a:bodyPr/>
          <a:lstStyle/>
          <a:p>
            <a:r>
              <a:rPr lang="zh-CN" altLang="en-US" dirty="0">
                <a:sym typeface="+mn-ea"/>
              </a:rPr>
              <a:t>卷积神经网络</a:t>
            </a:r>
            <a:r>
              <a:rPr lang="en-US" altLang="zh-CN" dirty="0">
                <a:sym typeface="+mn-ea"/>
              </a:rPr>
              <a:t>--</a:t>
            </a:r>
            <a:r>
              <a:rPr lang="zh-CN" altLang="en-US" dirty="0">
                <a:sym typeface="+mn-ea"/>
              </a:rPr>
              <a:t>卷积层</a:t>
            </a:r>
            <a:endParaRPr lang="zh-CN" altLang="en-US" dirty="0"/>
          </a:p>
        </p:txBody>
      </p:sp>
      <p:sp>
        <p:nvSpPr>
          <p:cNvPr id="4" name="内容占位符 3"/>
          <p:cNvSpPr>
            <a:spLocks noGrp="1"/>
          </p:cNvSpPr>
          <p:nvPr>
            <p:ph idx="10"/>
          </p:nvPr>
        </p:nvSpPr>
        <p:spPr/>
        <p:txBody>
          <a:bodyPr/>
          <a:lstStyle/>
          <a:p>
            <a:r>
              <a:rPr lang="zh-CN" altLang="en-US" b="1" dirty="0"/>
              <a:t>卷积神经网络中的感受野</a:t>
            </a:r>
            <a:endParaRPr lang="zh-CN" altLang="en-US" b="1" dirty="0"/>
          </a:p>
        </p:txBody>
      </p:sp>
      <p:pic>
        <p:nvPicPr>
          <p:cNvPr id="7" name="图片 6"/>
          <p:cNvPicPr>
            <a:picLocks noChangeAspect="1"/>
          </p:cNvPicPr>
          <p:nvPr/>
        </p:nvPicPr>
        <p:blipFill>
          <a:blip r:embed="rId2"/>
          <a:stretch>
            <a:fillRect/>
          </a:stretch>
        </p:blipFill>
        <p:spPr>
          <a:xfrm>
            <a:off x="8100695" y="1891030"/>
            <a:ext cx="2457450" cy="514350"/>
          </a:xfrm>
          <a:prstGeom prst="rect">
            <a:avLst/>
          </a:prstGeom>
        </p:spPr>
      </p:pic>
      <p:pic>
        <p:nvPicPr>
          <p:cNvPr id="8" name="图片 7"/>
          <p:cNvPicPr>
            <a:picLocks noChangeAspect="1"/>
          </p:cNvPicPr>
          <p:nvPr/>
        </p:nvPicPr>
        <p:blipFill>
          <a:blip r:embed="rId3"/>
          <a:stretch>
            <a:fillRect/>
          </a:stretch>
        </p:blipFill>
        <p:spPr>
          <a:xfrm>
            <a:off x="6902450" y="2834640"/>
            <a:ext cx="4853940" cy="2996565"/>
          </a:xfrm>
          <a:prstGeom prst="rect">
            <a:avLst/>
          </a:prstGeom>
        </p:spPr>
      </p:pic>
      <p:pic>
        <p:nvPicPr>
          <p:cNvPr id="10" name="图片 9"/>
          <p:cNvPicPr>
            <a:picLocks noChangeAspect="1"/>
          </p:cNvPicPr>
          <p:nvPr/>
        </p:nvPicPr>
        <p:blipFill>
          <a:blip r:embed="rId4"/>
          <a:stretch>
            <a:fillRect/>
          </a:stretch>
        </p:blipFill>
        <p:spPr>
          <a:xfrm>
            <a:off x="3542665" y="3264535"/>
            <a:ext cx="2686050" cy="12096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卷积神经网络</a:t>
            </a:r>
            <a:r>
              <a:rPr lang="en-US" altLang="zh-CN" dirty="0">
                <a:sym typeface="+mn-ea"/>
              </a:rPr>
              <a:t>--</a:t>
            </a:r>
            <a:r>
              <a:rPr lang="zh-CN" altLang="en-US" dirty="0">
                <a:sym typeface="+mn-ea"/>
              </a:rPr>
              <a:t>卷积层</a:t>
            </a:r>
            <a:endParaRPr lang="zh-CN" altLang="en-US" dirty="0"/>
          </a:p>
        </p:txBody>
      </p:sp>
      <p:sp>
        <p:nvSpPr>
          <p:cNvPr id="4" name="内容占位符 3"/>
          <p:cNvSpPr>
            <a:spLocks noGrp="1"/>
          </p:cNvSpPr>
          <p:nvPr>
            <p:ph idx="10"/>
          </p:nvPr>
        </p:nvSpPr>
        <p:spPr/>
        <p:txBody>
          <a:bodyPr/>
          <a:lstStyle/>
          <a:p>
            <a:r>
              <a:rPr lang="zh-CN" altLang="en-US" b="1" dirty="0"/>
              <a:t>感受野示例</a:t>
            </a:r>
            <a:endParaRPr lang="zh-CN" altLang="en-US" b="1" dirty="0"/>
          </a:p>
        </p:txBody>
      </p:sp>
      <p:pic>
        <p:nvPicPr>
          <p:cNvPr id="6" name="图片 5"/>
          <p:cNvPicPr>
            <a:picLocks noChangeAspect="1"/>
          </p:cNvPicPr>
          <p:nvPr/>
        </p:nvPicPr>
        <p:blipFill>
          <a:blip r:embed="rId1"/>
          <a:stretch>
            <a:fillRect/>
          </a:stretch>
        </p:blipFill>
        <p:spPr>
          <a:xfrm>
            <a:off x="1165860" y="2017395"/>
            <a:ext cx="9860915" cy="3970020"/>
          </a:xfrm>
          <a:prstGeom prst="rect">
            <a:avLst/>
          </a:prstGeom>
        </p:spPr>
      </p:pic>
      <p:pic>
        <p:nvPicPr>
          <p:cNvPr id="11" name="图片 10"/>
          <p:cNvPicPr>
            <a:picLocks noChangeAspect="1"/>
          </p:cNvPicPr>
          <p:nvPr/>
        </p:nvPicPr>
        <p:blipFill>
          <a:blip r:embed="rId2"/>
          <a:stretch>
            <a:fillRect/>
          </a:stretch>
        </p:blipFill>
        <p:spPr>
          <a:xfrm>
            <a:off x="4994275" y="1139190"/>
            <a:ext cx="2089785" cy="2073275"/>
          </a:xfrm>
          <a:prstGeom prst="rect">
            <a:avLst/>
          </a:prstGeom>
        </p:spPr>
      </p:pic>
      <p:pic>
        <p:nvPicPr>
          <p:cNvPr id="12" name="图片 11"/>
          <p:cNvPicPr>
            <a:picLocks noChangeAspect="1"/>
          </p:cNvPicPr>
          <p:nvPr/>
        </p:nvPicPr>
        <p:blipFill>
          <a:blip r:embed="rId3"/>
          <a:stretch>
            <a:fillRect/>
          </a:stretch>
        </p:blipFill>
        <p:spPr>
          <a:xfrm>
            <a:off x="4787900" y="4862830"/>
            <a:ext cx="2616200" cy="13144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卷积神经网络</a:t>
            </a:r>
            <a:r>
              <a:rPr lang="en-US" altLang="zh-CN" dirty="0">
                <a:sym typeface="+mn-ea"/>
              </a:rPr>
              <a:t>--</a:t>
            </a:r>
            <a:r>
              <a:rPr lang="zh-CN" altLang="en-US" dirty="0">
                <a:sym typeface="+mn-ea"/>
              </a:rPr>
              <a:t>卷积层</a:t>
            </a:r>
            <a:endParaRPr lang="zh-CN" altLang="en-US" dirty="0"/>
          </a:p>
        </p:txBody>
      </p:sp>
      <p:sp>
        <p:nvSpPr>
          <p:cNvPr id="4" name="内容占位符 3"/>
          <p:cNvSpPr>
            <a:spLocks noGrp="1"/>
          </p:cNvSpPr>
          <p:nvPr>
            <p:ph idx="10"/>
          </p:nvPr>
        </p:nvSpPr>
        <p:spPr/>
        <p:txBody>
          <a:bodyPr/>
          <a:lstStyle/>
          <a:p>
            <a:r>
              <a:rPr lang="zh-CN" altLang="en-US" b="1" dirty="0"/>
              <a:t>不同方向的卷积（1）</a:t>
            </a:r>
            <a:endParaRPr lang="zh-CN" altLang="en-US" b="1" dirty="0"/>
          </a:p>
        </p:txBody>
      </p:sp>
      <p:pic>
        <p:nvPicPr>
          <p:cNvPr id="2" name="图片 1"/>
          <p:cNvPicPr>
            <a:picLocks noChangeAspect="1"/>
          </p:cNvPicPr>
          <p:nvPr/>
        </p:nvPicPr>
        <p:blipFill>
          <a:blip r:embed="rId1"/>
          <a:stretch>
            <a:fillRect/>
          </a:stretch>
        </p:blipFill>
        <p:spPr>
          <a:xfrm>
            <a:off x="900430" y="1767205"/>
            <a:ext cx="10513695" cy="40513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卷积神经网络</a:t>
            </a:r>
            <a:r>
              <a:rPr lang="en-US" altLang="zh-CN" dirty="0">
                <a:sym typeface="+mn-ea"/>
              </a:rPr>
              <a:t>--</a:t>
            </a:r>
            <a:r>
              <a:rPr lang="zh-CN" altLang="en-US" dirty="0">
                <a:sym typeface="+mn-ea"/>
              </a:rPr>
              <a:t>卷积层</a:t>
            </a:r>
            <a:endParaRPr lang="zh-CN" altLang="en-US" dirty="0"/>
          </a:p>
        </p:txBody>
      </p:sp>
      <p:sp>
        <p:nvSpPr>
          <p:cNvPr id="4" name="内容占位符 3"/>
          <p:cNvSpPr>
            <a:spLocks noGrp="1"/>
          </p:cNvSpPr>
          <p:nvPr>
            <p:ph idx="10"/>
          </p:nvPr>
        </p:nvSpPr>
        <p:spPr/>
        <p:txBody>
          <a:bodyPr/>
          <a:lstStyle/>
          <a:p>
            <a:r>
              <a:rPr lang="zh-CN" altLang="en-US" b="1" dirty="0"/>
              <a:t>不同方向的卷积（</a:t>
            </a:r>
            <a:r>
              <a:rPr lang="en-US" altLang="zh-CN" b="1" dirty="0"/>
              <a:t>2</a:t>
            </a:r>
            <a:r>
              <a:rPr lang="zh-CN" altLang="en-US" b="1" dirty="0"/>
              <a:t>）</a:t>
            </a:r>
            <a:endParaRPr lang="zh-CN" altLang="en-US" b="1" dirty="0"/>
          </a:p>
        </p:txBody>
      </p:sp>
      <p:pic>
        <p:nvPicPr>
          <p:cNvPr id="5" name="图片 4"/>
          <p:cNvPicPr>
            <a:picLocks noChangeAspect="1"/>
          </p:cNvPicPr>
          <p:nvPr/>
        </p:nvPicPr>
        <p:blipFill>
          <a:blip r:embed="rId1"/>
          <a:stretch>
            <a:fillRect/>
          </a:stretch>
        </p:blipFill>
        <p:spPr>
          <a:xfrm>
            <a:off x="982980" y="1672590"/>
            <a:ext cx="10111740" cy="430911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卷积神经网络</a:t>
            </a:r>
            <a:r>
              <a:rPr lang="en-US" altLang="zh-CN" dirty="0">
                <a:sym typeface="+mn-ea"/>
              </a:rPr>
              <a:t>--</a:t>
            </a:r>
            <a:r>
              <a:rPr lang="zh-CN" altLang="en-US" dirty="0">
                <a:sym typeface="+mn-ea"/>
              </a:rPr>
              <a:t>卷积层</a:t>
            </a:r>
            <a:endParaRPr lang="zh-CN" altLang="en-US" dirty="0"/>
          </a:p>
        </p:txBody>
      </p:sp>
      <p:sp>
        <p:nvSpPr>
          <p:cNvPr id="4" name="内容占位符 3"/>
          <p:cNvSpPr>
            <a:spLocks noGrp="1"/>
          </p:cNvSpPr>
          <p:nvPr>
            <p:ph idx="10"/>
          </p:nvPr>
        </p:nvSpPr>
        <p:spPr/>
        <p:txBody>
          <a:bodyPr/>
          <a:lstStyle/>
          <a:p>
            <a:r>
              <a:rPr b="1" dirty="0"/>
              <a:t>卷积与共享权重</a:t>
            </a:r>
            <a:endParaRPr b="1" dirty="0"/>
          </a:p>
        </p:txBody>
      </p:sp>
      <p:pic>
        <p:nvPicPr>
          <p:cNvPr id="2" name="图片 1"/>
          <p:cNvPicPr>
            <a:picLocks noChangeAspect="1"/>
          </p:cNvPicPr>
          <p:nvPr/>
        </p:nvPicPr>
        <p:blipFill>
          <a:blip r:embed="rId1"/>
          <a:stretch>
            <a:fillRect/>
          </a:stretch>
        </p:blipFill>
        <p:spPr>
          <a:xfrm>
            <a:off x="632460" y="1976755"/>
            <a:ext cx="6937375" cy="3900170"/>
          </a:xfrm>
          <a:prstGeom prst="rect">
            <a:avLst/>
          </a:prstGeom>
        </p:spPr>
      </p:pic>
      <p:sp>
        <p:nvSpPr>
          <p:cNvPr id="6" name="文本框 5"/>
          <p:cNvSpPr txBox="1"/>
          <p:nvPr/>
        </p:nvSpPr>
        <p:spPr>
          <a:xfrm>
            <a:off x="5601970" y="1932305"/>
            <a:ext cx="6096000" cy="645160"/>
          </a:xfrm>
          <a:prstGeom prst="rect">
            <a:avLst/>
          </a:prstGeom>
          <a:noFill/>
        </p:spPr>
        <p:txBody>
          <a:bodyPr wrap="square" rtlCol="0" anchor="t">
            <a:spAutoFit/>
          </a:bodyPr>
          <a:p>
            <a:r>
              <a:rPr kumimoji="1" lang="en-US" sz="1800" kern="0" dirty="0">
                <a:latin typeface="Times New Roman" panose="02020603050405020304" pitchFamily="18" charset="0"/>
                <a:ea typeface="微软雅黑" panose="020B0503020204020204" pitchFamily="34" charset="-122"/>
                <a:cs typeface="Times New Roman" panose="02020603050405020304" pitchFamily="18" charset="0"/>
              </a:rPr>
              <a:t>        </a:t>
            </a:r>
            <a:r>
              <a:rPr kumimoji="1" sz="1800" kern="0" dirty="0">
                <a:latin typeface="Times New Roman" panose="02020603050405020304" pitchFamily="18" charset="0"/>
                <a:ea typeface="微软雅黑" panose="020B0503020204020204" pitchFamily="34" charset="-122"/>
                <a:cs typeface="Times New Roman" panose="02020603050405020304" pitchFamily="18" charset="0"/>
              </a:rPr>
              <a:t>仅仅训练一小部分全连接的权值参数就有可能达到和原来网络相近甚至超过原来网络的性能（一种正则化）</a:t>
            </a:r>
            <a:endParaRPr kumimoji="1" sz="18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内容占位符 6"/>
          <p:cNvSpPr>
            <a:spLocks noGrp="1"/>
          </p:cNvSpPr>
          <p:nvPr>
            <p:ph idx="1"/>
          </p:nvPr>
        </p:nvSpPr>
        <p:spPr>
          <a:xfrm>
            <a:off x="6673215" y="4467225"/>
            <a:ext cx="4118610" cy="1524635"/>
          </a:xfrm>
        </p:spPr>
        <p:txBody>
          <a:bodyPr/>
          <a:p>
            <a:r>
              <a:rPr dirty="0"/>
              <a:t>卷积可以获得特征</a:t>
            </a:r>
            <a:endParaRPr dirty="0"/>
          </a:p>
          <a:p>
            <a:r>
              <a:rPr dirty="0"/>
              <a:t>多次卷积可以获得不同层次的特征</a:t>
            </a:r>
            <a:endParaRPr dirty="0"/>
          </a:p>
          <a:p>
            <a:r>
              <a:rPr dirty="0"/>
              <a:t>共享权重减少网络参数</a:t>
            </a:r>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a:endCxn id="3" idx="0"/>
          </p:cNvCxnSpPr>
          <p:nvPr>
            <p:custDataLst>
              <p:tags r:id="rId1"/>
            </p:custDataLst>
          </p:nvPr>
        </p:nvCxnSpPr>
        <p:spPr>
          <a:xfrm flipH="1">
            <a:off x="2882265" y="1061403"/>
            <a:ext cx="635" cy="440753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custDataLst>
              <p:tags r:id="rId2"/>
            </p:custDataLst>
          </p:nvPr>
        </p:nvSpPr>
        <p:spPr bwMode="auto">
          <a:xfrm>
            <a:off x="2119630" y="477964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custDataLst>
              <p:tags r:id="rId3"/>
            </p:custDataLst>
          </p:nvPr>
        </p:nvSpPr>
        <p:spPr bwMode="auto">
          <a:xfrm>
            <a:off x="2576481" y="1365358"/>
            <a:ext cx="612000" cy="576000"/>
          </a:xfrm>
          <a:prstGeom prst="ellipse">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custDataLst>
              <p:tags r:id="rId4"/>
            </p:custDataLst>
          </p:nvPr>
        </p:nvSpPr>
        <p:spPr bwMode="auto">
          <a:xfrm>
            <a:off x="3618065" y="2325632"/>
            <a:ext cx="4859850" cy="720000"/>
          </a:xfrm>
          <a:prstGeom prst="actionButtonBlank">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sz="2200">
                <a:latin typeface="微软雅黑" panose="020B0503020204020204" pitchFamily="34" charset="-122"/>
                <a:ea typeface="微软雅黑" panose="020B0503020204020204" pitchFamily="34" charset="-122"/>
                <a:sym typeface="微软雅黑" panose="020B0503020204020204" pitchFamily="34" charset="-122"/>
              </a:rPr>
              <a:t>卷积神经网络</a:t>
            </a:r>
            <a:r>
              <a:rPr lang="zh-CN" sz="2200">
                <a:latin typeface="微软雅黑" panose="020B0503020204020204" pitchFamily="34" charset="-122"/>
                <a:ea typeface="微软雅黑" panose="020B0503020204020204" pitchFamily="34" charset="-122"/>
                <a:sym typeface="微软雅黑" panose="020B0503020204020204" pitchFamily="34" charset="-122"/>
              </a:rPr>
              <a:t>的概述</a:t>
            </a:r>
            <a:endParaRPr lang="zh-CN" sz="2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AutoShape 17"/>
          <p:cNvSpPr>
            <a:spLocks noChangeArrowheads="1"/>
          </p:cNvSpPr>
          <p:nvPr>
            <p:custDataLst>
              <p:tags r:id="rId5"/>
            </p:custDataLst>
          </p:nvPr>
        </p:nvSpPr>
        <p:spPr bwMode="auto">
          <a:xfrm>
            <a:off x="3618065" y="3323952"/>
            <a:ext cx="4859850" cy="720000"/>
          </a:xfrm>
          <a:prstGeom prst="actionButtonBlank">
            <a:avLst/>
          </a:prstGeom>
          <a:solidFill>
            <a:srgbClr val="135EC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卷积层</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custDataLst>
              <p:tags r:id="rId6"/>
            </p:custDataLst>
          </p:nvPr>
        </p:nvSpPr>
        <p:spPr bwMode="auto">
          <a:xfrm>
            <a:off x="3618065" y="4338407"/>
            <a:ext cx="4859850" cy="720000"/>
          </a:xfrm>
          <a:prstGeom prst="actionButtonBlank">
            <a:avLst/>
          </a:prstGeom>
          <a:solidFill>
            <a:srgbClr val="FFBD1C"/>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池化</a:t>
            </a:r>
            <a:r>
              <a:rPr lang="zh-CN" altLang="en-US" sz="2200" dirty="0">
                <a:sym typeface="+mn-ea"/>
              </a:rPr>
              <a:t>层</a:t>
            </a:r>
            <a:endParaRPr lang="zh-CN" altLang="en-US" sz="2200" dirty="0">
              <a:latin typeface="微软雅黑" panose="020B0503020204020204" pitchFamily="34" charset="-122"/>
              <a:ea typeface="微软雅黑" panose="020B0503020204020204" pitchFamily="34" charset="-122"/>
            </a:endParaRPr>
          </a:p>
        </p:txBody>
      </p:sp>
      <p:sp>
        <p:nvSpPr>
          <p:cNvPr id="16400" name="标题 3"/>
          <p:cNvSpPr>
            <a:spLocks noGrp="1"/>
          </p:cNvSpPr>
          <p:nvPr>
            <p:ph type="title"/>
          </p:nvPr>
        </p:nvSpPr>
        <p:spPr>
          <a:xfrm>
            <a:off x="255588" y="358775"/>
            <a:ext cx="10972800" cy="528638"/>
          </a:xfrm>
        </p:spPr>
        <p:txBody>
          <a:bodyPr/>
          <a:lstStyle/>
          <a:p>
            <a:r>
              <a:rPr lang="zh-CN" altLang="en-US"/>
              <a:t>目录</a:t>
            </a:r>
            <a:endParaRPr lang="zh-CN" altLang="en-US"/>
          </a:p>
        </p:txBody>
      </p:sp>
      <p:sp>
        <p:nvSpPr>
          <p:cNvPr id="13" name="AutoShape 17"/>
          <p:cNvSpPr>
            <a:spLocks noChangeArrowheads="1"/>
          </p:cNvSpPr>
          <p:nvPr>
            <p:custDataLst>
              <p:tags r:id="rId7"/>
            </p:custDataLst>
          </p:nvPr>
        </p:nvSpPr>
        <p:spPr bwMode="auto">
          <a:xfrm>
            <a:off x="3618065" y="1293358"/>
            <a:ext cx="4859850" cy="684000"/>
          </a:xfrm>
          <a:prstGeom prst="actionButtonBlank">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深度学习的由来</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Oval 15"/>
          <p:cNvSpPr>
            <a:spLocks noChangeArrowheads="1"/>
          </p:cNvSpPr>
          <p:nvPr>
            <p:custDataLst>
              <p:tags r:id="rId8"/>
            </p:custDataLst>
          </p:nvPr>
        </p:nvSpPr>
        <p:spPr bwMode="auto">
          <a:xfrm>
            <a:off x="2576481" y="2397632"/>
            <a:ext cx="612000" cy="576000"/>
          </a:xfrm>
          <a:prstGeom prst="ellipse">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6" name="Oval 15"/>
          <p:cNvSpPr>
            <a:spLocks noChangeArrowheads="1"/>
          </p:cNvSpPr>
          <p:nvPr>
            <p:custDataLst>
              <p:tags r:id="rId9"/>
            </p:custDataLst>
          </p:nvPr>
        </p:nvSpPr>
        <p:spPr bwMode="auto">
          <a:xfrm>
            <a:off x="2576481" y="3395952"/>
            <a:ext cx="612000" cy="576000"/>
          </a:xfrm>
          <a:prstGeom prst="ellipse">
            <a:avLst/>
          </a:prstGeom>
          <a:solidFill>
            <a:srgbClr val="135EC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7" name="Oval 15"/>
          <p:cNvSpPr>
            <a:spLocks noChangeArrowheads="1"/>
          </p:cNvSpPr>
          <p:nvPr>
            <p:custDataLst>
              <p:tags r:id="rId10"/>
            </p:custDataLst>
          </p:nvPr>
        </p:nvSpPr>
        <p:spPr bwMode="auto">
          <a:xfrm>
            <a:off x="2576481" y="4418358"/>
            <a:ext cx="612000" cy="576000"/>
          </a:xfrm>
          <a:prstGeom prst="ellipse">
            <a:avLst/>
          </a:prstGeom>
          <a:solidFill>
            <a:srgbClr val="FFBD1C"/>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 name="AutoShape 17"/>
          <p:cNvSpPr>
            <a:spLocks noChangeArrowheads="1"/>
          </p:cNvSpPr>
          <p:nvPr>
            <p:custDataLst>
              <p:tags r:id="rId11"/>
            </p:custDataLst>
          </p:nvPr>
        </p:nvSpPr>
        <p:spPr bwMode="auto">
          <a:xfrm>
            <a:off x="3618065" y="539060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rPr>
              <a:t>实训项目</a:t>
            </a:r>
            <a:endParaRPr lang="zh-CN" altLang="en-US" sz="2200" dirty="0">
              <a:latin typeface="微软雅黑" panose="020B0503020204020204" pitchFamily="34" charset="-122"/>
              <a:ea typeface="微软雅黑" panose="020B0503020204020204" pitchFamily="34" charset="-122"/>
            </a:endParaRPr>
          </a:p>
        </p:txBody>
      </p:sp>
      <p:sp>
        <p:nvSpPr>
          <p:cNvPr id="3" name="Oval 15"/>
          <p:cNvSpPr>
            <a:spLocks noChangeArrowheads="1"/>
          </p:cNvSpPr>
          <p:nvPr>
            <p:custDataLst>
              <p:tags r:id="rId12"/>
            </p:custDataLst>
          </p:nvPr>
        </p:nvSpPr>
        <p:spPr bwMode="auto">
          <a:xfrm>
            <a:off x="2576481" y="546928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5</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卷积神经网络</a:t>
            </a:r>
            <a:r>
              <a:rPr lang="en-US" altLang="zh-CN" dirty="0">
                <a:sym typeface="+mn-ea"/>
              </a:rPr>
              <a:t>--</a:t>
            </a:r>
            <a:r>
              <a:rPr lang="zh-CN" altLang="en-US" dirty="0">
                <a:sym typeface="+mn-ea"/>
              </a:rPr>
              <a:t>池化层</a:t>
            </a:r>
            <a:endParaRPr lang="zh-CN" altLang="en-US" dirty="0"/>
          </a:p>
        </p:txBody>
      </p:sp>
      <p:pic>
        <p:nvPicPr>
          <p:cNvPr id="10" name="图片 9"/>
          <p:cNvPicPr>
            <a:picLocks noChangeAspect="1"/>
          </p:cNvPicPr>
          <p:nvPr/>
        </p:nvPicPr>
        <p:blipFill>
          <a:blip r:embed="rId1"/>
          <a:stretch>
            <a:fillRect/>
          </a:stretch>
        </p:blipFill>
        <p:spPr>
          <a:xfrm>
            <a:off x="836295" y="1219835"/>
            <a:ext cx="9955530" cy="3963670"/>
          </a:xfrm>
          <a:prstGeom prst="rect">
            <a:avLst/>
          </a:prstGeom>
        </p:spPr>
      </p:pic>
      <p:sp>
        <p:nvSpPr>
          <p:cNvPr id="7" name="内容占位符 6"/>
          <p:cNvSpPr>
            <a:spLocks noGrp="1"/>
          </p:cNvSpPr>
          <p:nvPr>
            <p:ph idx="1"/>
          </p:nvPr>
        </p:nvSpPr>
        <p:spPr>
          <a:xfrm>
            <a:off x="5210810" y="5183505"/>
            <a:ext cx="5462270" cy="1090930"/>
          </a:xfrm>
        </p:spPr>
        <p:txBody>
          <a:bodyPr/>
          <a:p>
            <a:r>
              <a:rPr dirty="0"/>
              <a:t>最大池化更多保留图的纹理特征和局部特征。</a:t>
            </a:r>
            <a:endParaRPr dirty="0"/>
          </a:p>
          <a:p>
            <a:r>
              <a:rPr dirty="0"/>
              <a:t>平均池化更多保留图的背景信息和全局特征。</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a:endCxn id="3" idx="0"/>
          </p:cNvCxnSpPr>
          <p:nvPr>
            <p:custDataLst>
              <p:tags r:id="rId1"/>
            </p:custDataLst>
          </p:nvPr>
        </p:nvCxnSpPr>
        <p:spPr>
          <a:xfrm flipH="1">
            <a:off x="2882265" y="1061403"/>
            <a:ext cx="635" cy="440753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custDataLst>
              <p:tags r:id="rId2"/>
            </p:custDataLst>
          </p:nvPr>
        </p:nvSpPr>
        <p:spPr bwMode="auto">
          <a:xfrm>
            <a:off x="2266950" y="1653540"/>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custDataLst>
              <p:tags r:id="rId3"/>
            </p:custDataLst>
          </p:nvPr>
        </p:nvSpPr>
        <p:spPr bwMode="auto">
          <a:xfrm>
            <a:off x="2576481" y="1365358"/>
            <a:ext cx="612000" cy="576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custDataLst>
              <p:tags r:id="rId4"/>
            </p:custDataLst>
          </p:nvPr>
        </p:nvSpPr>
        <p:spPr bwMode="auto">
          <a:xfrm>
            <a:off x="3618065" y="232563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sz="2200">
                <a:latin typeface="微软雅黑" panose="020B0503020204020204" pitchFamily="34" charset="-122"/>
                <a:ea typeface="微软雅黑" panose="020B0503020204020204" pitchFamily="34" charset="-122"/>
                <a:sym typeface="微软雅黑" panose="020B0503020204020204" pitchFamily="34" charset="-122"/>
              </a:rPr>
              <a:t>卷积神经网络</a:t>
            </a:r>
            <a:r>
              <a:rPr lang="zh-CN" sz="2200">
                <a:latin typeface="微软雅黑" panose="020B0503020204020204" pitchFamily="34" charset="-122"/>
                <a:ea typeface="微软雅黑" panose="020B0503020204020204" pitchFamily="34" charset="-122"/>
                <a:sym typeface="微软雅黑" panose="020B0503020204020204" pitchFamily="34" charset="-122"/>
              </a:rPr>
              <a:t>的概述</a:t>
            </a:r>
            <a:endParaRPr lang="zh-CN" sz="2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AutoShape 17"/>
          <p:cNvSpPr>
            <a:spLocks noChangeArrowheads="1"/>
          </p:cNvSpPr>
          <p:nvPr>
            <p:custDataLst>
              <p:tags r:id="rId5"/>
            </p:custDataLst>
          </p:nvPr>
        </p:nvSpPr>
        <p:spPr bwMode="auto">
          <a:xfrm>
            <a:off x="3618065" y="332395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卷积层</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custDataLst>
              <p:tags r:id="rId6"/>
            </p:custDataLst>
          </p:nvPr>
        </p:nvSpPr>
        <p:spPr bwMode="auto">
          <a:xfrm>
            <a:off x="3618065" y="433840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池化</a:t>
            </a:r>
            <a:r>
              <a:rPr lang="zh-CN" altLang="en-US" sz="2200" dirty="0">
                <a:sym typeface="+mn-ea"/>
              </a:rPr>
              <a:t>层</a:t>
            </a:r>
            <a:endParaRPr lang="zh-CN" altLang="en-US" sz="2200" dirty="0">
              <a:latin typeface="微软雅黑" panose="020B0503020204020204" pitchFamily="34" charset="-122"/>
              <a:ea typeface="微软雅黑" panose="020B0503020204020204" pitchFamily="34" charset="-122"/>
            </a:endParaRPr>
          </a:p>
        </p:txBody>
      </p:sp>
      <p:sp>
        <p:nvSpPr>
          <p:cNvPr id="16400" name="标题 3"/>
          <p:cNvSpPr>
            <a:spLocks noGrp="1"/>
          </p:cNvSpPr>
          <p:nvPr>
            <p:ph type="title"/>
          </p:nvPr>
        </p:nvSpPr>
        <p:spPr>
          <a:xfrm>
            <a:off x="255588" y="358775"/>
            <a:ext cx="10972800" cy="528638"/>
          </a:xfrm>
        </p:spPr>
        <p:txBody>
          <a:bodyPr/>
          <a:lstStyle/>
          <a:p>
            <a:r>
              <a:rPr lang="zh-CN" altLang="en-US"/>
              <a:t>目录</a:t>
            </a:r>
            <a:endParaRPr lang="zh-CN" altLang="en-US"/>
          </a:p>
        </p:txBody>
      </p:sp>
      <p:sp>
        <p:nvSpPr>
          <p:cNvPr id="13" name="AutoShape 17"/>
          <p:cNvSpPr>
            <a:spLocks noChangeArrowheads="1"/>
          </p:cNvSpPr>
          <p:nvPr>
            <p:custDataLst>
              <p:tags r:id="rId7"/>
            </p:custDataLst>
          </p:nvPr>
        </p:nvSpPr>
        <p:spPr bwMode="auto">
          <a:xfrm>
            <a:off x="3618065" y="1293358"/>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深度学习的由来</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Oval 15"/>
          <p:cNvSpPr>
            <a:spLocks noChangeArrowheads="1"/>
          </p:cNvSpPr>
          <p:nvPr>
            <p:custDataLst>
              <p:tags r:id="rId8"/>
            </p:custDataLst>
          </p:nvPr>
        </p:nvSpPr>
        <p:spPr bwMode="auto">
          <a:xfrm>
            <a:off x="2576481" y="2397632"/>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6" name="Oval 15"/>
          <p:cNvSpPr>
            <a:spLocks noChangeArrowheads="1"/>
          </p:cNvSpPr>
          <p:nvPr>
            <p:custDataLst>
              <p:tags r:id="rId9"/>
            </p:custDataLst>
          </p:nvPr>
        </p:nvSpPr>
        <p:spPr bwMode="auto">
          <a:xfrm>
            <a:off x="2576481" y="3395952"/>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7" name="Oval 15"/>
          <p:cNvSpPr>
            <a:spLocks noChangeArrowheads="1"/>
          </p:cNvSpPr>
          <p:nvPr>
            <p:custDataLst>
              <p:tags r:id="rId10"/>
            </p:custDataLst>
          </p:nvPr>
        </p:nvSpPr>
        <p:spPr bwMode="auto">
          <a:xfrm>
            <a:off x="2576481" y="4418358"/>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 name="AutoShape 17"/>
          <p:cNvSpPr>
            <a:spLocks noChangeArrowheads="1"/>
          </p:cNvSpPr>
          <p:nvPr>
            <p:custDataLst>
              <p:tags r:id="rId11"/>
            </p:custDataLst>
          </p:nvPr>
        </p:nvSpPr>
        <p:spPr bwMode="auto">
          <a:xfrm>
            <a:off x="3618065" y="539060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rPr>
              <a:t>实训项目</a:t>
            </a:r>
            <a:endParaRPr lang="zh-CN" altLang="en-US" sz="2200" dirty="0">
              <a:latin typeface="微软雅黑" panose="020B0503020204020204" pitchFamily="34" charset="-122"/>
              <a:ea typeface="微软雅黑" panose="020B0503020204020204" pitchFamily="34" charset="-122"/>
            </a:endParaRPr>
          </a:p>
        </p:txBody>
      </p:sp>
      <p:sp>
        <p:nvSpPr>
          <p:cNvPr id="3" name="Oval 15"/>
          <p:cNvSpPr>
            <a:spLocks noChangeArrowheads="1"/>
          </p:cNvSpPr>
          <p:nvPr>
            <p:custDataLst>
              <p:tags r:id="rId12"/>
            </p:custDataLst>
          </p:nvPr>
        </p:nvSpPr>
        <p:spPr bwMode="auto">
          <a:xfrm>
            <a:off x="2576481" y="546928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5</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a:endCxn id="3" idx="0"/>
          </p:cNvCxnSpPr>
          <p:nvPr>
            <p:custDataLst>
              <p:tags r:id="rId1"/>
            </p:custDataLst>
          </p:nvPr>
        </p:nvCxnSpPr>
        <p:spPr>
          <a:xfrm flipH="1">
            <a:off x="2882265" y="1061403"/>
            <a:ext cx="635" cy="440753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custDataLst>
              <p:tags r:id="rId2"/>
            </p:custDataLst>
          </p:nvPr>
        </p:nvSpPr>
        <p:spPr bwMode="auto">
          <a:xfrm>
            <a:off x="2119630" y="578548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custDataLst>
              <p:tags r:id="rId3"/>
            </p:custDataLst>
          </p:nvPr>
        </p:nvSpPr>
        <p:spPr bwMode="auto">
          <a:xfrm>
            <a:off x="2576481" y="1365358"/>
            <a:ext cx="612000" cy="576000"/>
          </a:xfrm>
          <a:prstGeom prst="ellipse">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custDataLst>
              <p:tags r:id="rId4"/>
            </p:custDataLst>
          </p:nvPr>
        </p:nvSpPr>
        <p:spPr bwMode="auto">
          <a:xfrm>
            <a:off x="3618065" y="2325632"/>
            <a:ext cx="4859850" cy="720000"/>
          </a:xfrm>
          <a:prstGeom prst="actionButtonBlank">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sz="2200">
                <a:latin typeface="微软雅黑" panose="020B0503020204020204" pitchFamily="34" charset="-122"/>
                <a:ea typeface="微软雅黑" panose="020B0503020204020204" pitchFamily="34" charset="-122"/>
                <a:sym typeface="微软雅黑" panose="020B0503020204020204" pitchFamily="34" charset="-122"/>
              </a:rPr>
              <a:t>卷积神经网络</a:t>
            </a:r>
            <a:r>
              <a:rPr lang="zh-CN" sz="2200">
                <a:latin typeface="微软雅黑" panose="020B0503020204020204" pitchFamily="34" charset="-122"/>
                <a:ea typeface="微软雅黑" panose="020B0503020204020204" pitchFamily="34" charset="-122"/>
                <a:sym typeface="微软雅黑" panose="020B0503020204020204" pitchFamily="34" charset="-122"/>
              </a:rPr>
              <a:t>的概述</a:t>
            </a:r>
            <a:endParaRPr lang="zh-CN" sz="2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AutoShape 17"/>
          <p:cNvSpPr>
            <a:spLocks noChangeArrowheads="1"/>
          </p:cNvSpPr>
          <p:nvPr>
            <p:custDataLst>
              <p:tags r:id="rId5"/>
            </p:custDataLst>
          </p:nvPr>
        </p:nvSpPr>
        <p:spPr bwMode="auto">
          <a:xfrm>
            <a:off x="3618065" y="3323952"/>
            <a:ext cx="4859850" cy="720000"/>
          </a:xfrm>
          <a:prstGeom prst="actionButtonBlank">
            <a:avLst/>
          </a:prstGeom>
          <a:solidFill>
            <a:srgbClr val="135EC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卷积层</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custDataLst>
              <p:tags r:id="rId6"/>
            </p:custDataLst>
          </p:nvPr>
        </p:nvSpPr>
        <p:spPr bwMode="auto">
          <a:xfrm>
            <a:off x="3618065" y="4338407"/>
            <a:ext cx="4859850" cy="720000"/>
          </a:xfrm>
          <a:prstGeom prst="actionButtonBlank">
            <a:avLst/>
          </a:prstGeom>
          <a:solidFill>
            <a:srgbClr val="1A68DB"/>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池化</a:t>
            </a:r>
            <a:r>
              <a:rPr lang="zh-CN" altLang="en-US" sz="2200" dirty="0">
                <a:sym typeface="+mn-ea"/>
              </a:rPr>
              <a:t>层</a:t>
            </a:r>
            <a:endParaRPr lang="zh-CN" altLang="en-US" sz="2200" dirty="0">
              <a:latin typeface="微软雅黑" panose="020B0503020204020204" pitchFamily="34" charset="-122"/>
              <a:ea typeface="微软雅黑" panose="020B0503020204020204" pitchFamily="34" charset="-122"/>
            </a:endParaRPr>
          </a:p>
        </p:txBody>
      </p:sp>
      <p:sp>
        <p:nvSpPr>
          <p:cNvPr id="16400" name="标题 3"/>
          <p:cNvSpPr>
            <a:spLocks noGrp="1"/>
          </p:cNvSpPr>
          <p:nvPr>
            <p:ph type="title"/>
          </p:nvPr>
        </p:nvSpPr>
        <p:spPr>
          <a:xfrm>
            <a:off x="255588" y="358775"/>
            <a:ext cx="10972800" cy="528638"/>
          </a:xfrm>
        </p:spPr>
        <p:txBody>
          <a:bodyPr/>
          <a:lstStyle/>
          <a:p>
            <a:r>
              <a:rPr lang="zh-CN" altLang="en-US"/>
              <a:t>目录</a:t>
            </a:r>
            <a:endParaRPr lang="zh-CN" altLang="en-US"/>
          </a:p>
        </p:txBody>
      </p:sp>
      <p:sp>
        <p:nvSpPr>
          <p:cNvPr id="13" name="AutoShape 17"/>
          <p:cNvSpPr>
            <a:spLocks noChangeArrowheads="1"/>
          </p:cNvSpPr>
          <p:nvPr>
            <p:custDataLst>
              <p:tags r:id="rId7"/>
            </p:custDataLst>
          </p:nvPr>
        </p:nvSpPr>
        <p:spPr bwMode="auto">
          <a:xfrm>
            <a:off x="3618065" y="1293358"/>
            <a:ext cx="4859850" cy="684000"/>
          </a:xfrm>
          <a:prstGeom prst="actionButtonBlank">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深度学习的由来</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Oval 15"/>
          <p:cNvSpPr>
            <a:spLocks noChangeArrowheads="1"/>
          </p:cNvSpPr>
          <p:nvPr>
            <p:custDataLst>
              <p:tags r:id="rId8"/>
            </p:custDataLst>
          </p:nvPr>
        </p:nvSpPr>
        <p:spPr bwMode="auto">
          <a:xfrm>
            <a:off x="2576481" y="2397632"/>
            <a:ext cx="612000" cy="576000"/>
          </a:xfrm>
          <a:prstGeom prst="ellipse">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6" name="Oval 15"/>
          <p:cNvSpPr>
            <a:spLocks noChangeArrowheads="1"/>
          </p:cNvSpPr>
          <p:nvPr>
            <p:custDataLst>
              <p:tags r:id="rId9"/>
            </p:custDataLst>
          </p:nvPr>
        </p:nvSpPr>
        <p:spPr bwMode="auto">
          <a:xfrm>
            <a:off x="2576481" y="3395952"/>
            <a:ext cx="612000" cy="576000"/>
          </a:xfrm>
          <a:prstGeom prst="ellipse">
            <a:avLst/>
          </a:prstGeom>
          <a:solidFill>
            <a:srgbClr val="135EC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7" name="Oval 15"/>
          <p:cNvSpPr>
            <a:spLocks noChangeArrowheads="1"/>
          </p:cNvSpPr>
          <p:nvPr>
            <p:custDataLst>
              <p:tags r:id="rId10"/>
            </p:custDataLst>
          </p:nvPr>
        </p:nvSpPr>
        <p:spPr bwMode="auto">
          <a:xfrm>
            <a:off x="2576481" y="4418358"/>
            <a:ext cx="612000" cy="576000"/>
          </a:xfrm>
          <a:prstGeom prst="ellipse">
            <a:avLst/>
          </a:prstGeom>
          <a:solidFill>
            <a:srgbClr val="1A68DB"/>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 name="AutoShape 17"/>
          <p:cNvSpPr>
            <a:spLocks noChangeArrowheads="1"/>
          </p:cNvSpPr>
          <p:nvPr>
            <p:custDataLst>
              <p:tags r:id="rId11"/>
            </p:custDataLst>
          </p:nvPr>
        </p:nvSpPr>
        <p:spPr bwMode="auto">
          <a:xfrm>
            <a:off x="3618065" y="5390602"/>
            <a:ext cx="4859850" cy="720000"/>
          </a:xfrm>
          <a:prstGeom prst="actionButtonBlank">
            <a:avLst/>
          </a:prstGeom>
          <a:solidFill>
            <a:srgbClr val="FFCB23"/>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rPr>
              <a:t>实训项目</a:t>
            </a:r>
            <a:endParaRPr lang="zh-CN" altLang="en-US" sz="2200" dirty="0">
              <a:latin typeface="微软雅黑" panose="020B0503020204020204" pitchFamily="34" charset="-122"/>
              <a:ea typeface="微软雅黑" panose="020B0503020204020204" pitchFamily="34" charset="-122"/>
            </a:endParaRPr>
          </a:p>
        </p:txBody>
      </p:sp>
      <p:sp>
        <p:nvSpPr>
          <p:cNvPr id="3" name="Oval 15"/>
          <p:cNvSpPr>
            <a:spLocks noChangeArrowheads="1"/>
          </p:cNvSpPr>
          <p:nvPr>
            <p:custDataLst>
              <p:tags r:id="rId12"/>
            </p:custDataLst>
          </p:nvPr>
        </p:nvSpPr>
        <p:spPr bwMode="auto">
          <a:xfrm>
            <a:off x="2576481" y="5469283"/>
            <a:ext cx="612000" cy="576000"/>
          </a:xfrm>
          <a:prstGeom prst="ellipse">
            <a:avLst/>
          </a:prstGeom>
          <a:solidFill>
            <a:srgbClr val="FFCB23"/>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5</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sym typeface="+mn-ea"/>
              </a:rPr>
              <a:t>实训项目</a:t>
            </a:r>
            <a:r>
              <a:rPr lang="en-US" altLang="zh-CN" dirty="0">
                <a:latin typeface="微软雅黑" panose="020B0503020204020204" pitchFamily="34" charset="-122"/>
                <a:sym typeface="+mn-ea"/>
              </a:rPr>
              <a:t>1</a:t>
            </a:r>
            <a:r>
              <a:rPr lang="zh-CN" altLang="en-US" dirty="0">
                <a:latin typeface="微软雅黑" panose="020B0503020204020204" pitchFamily="34" charset="-122"/>
                <a:sym typeface="+mn-ea"/>
              </a:rPr>
              <a:t>：PyTorch对MNIST手写数字数据集进行分类</a:t>
            </a:r>
            <a:endParaRPr lang="zh-CN" altLang="en-US" dirty="0">
              <a:latin typeface="微软雅黑" panose="020B0503020204020204" pitchFamily="34" charset="-122"/>
              <a:sym typeface="+mn-ea"/>
            </a:endParaRPr>
          </a:p>
        </p:txBody>
      </p:sp>
      <p:sp>
        <p:nvSpPr>
          <p:cNvPr id="4" name="内容占位符 3"/>
          <p:cNvSpPr>
            <a:spLocks noGrp="1"/>
          </p:cNvSpPr>
          <p:nvPr>
            <p:ph idx="10"/>
          </p:nvPr>
        </p:nvSpPr>
        <p:spPr/>
        <p:txBody>
          <a:bodyPr/>
          <a:p>
            <a:r>
              <a:rPr lang="en-US" altLang="zh-CN" b="1" dirty="0"/>
              <a:t>1</a:t>
            </a:r>
            <a:r>
              <a:rPr b="1" dirty="0"/>
              <a:t>、导入库和数据集</a:t>
            </a:r>
            <a:endParaRPr b="1" dirty="0"/>
          </a:p>
        </p:txBody>
      </p:sp>
      <p:pic>
        <p:nvPicPr>
          <p:cNvPr id="5" name="图片 4"/>
          <p:cNvPicPr>
            <a:picLocks noChangeAspect="1"/>
          </p:cNvPicPr>
          <p:nvPr/>
        </p:nvPicPr>
        <p:blipFill>
          <a:blip r:embed="rId1"/>
          <a:stretch>
            <a:fillRect/>
          </a:stretch>
        </p:blipFill>
        <p:spPr>
          <a:xfrm>
            <a:off x="578485" y="1621155"/>
            <a:ext cx="5202555" cy="4328160"/>
          </a:xfrm>
          <a:prstGeom prst="rect">
            <a:avLst/>
          </a:prstGeom>
        </p:spPr>
      </p:pic>
      <p:pic>
        <p:nvPicPr>
          <p:cNvPr id="6" name="图片 5"/>
          <p:cNvPicPr>
            <a:picLocks noChangeAspect="1"/>
          </p:cNvPicPr>
          <p:nvPr/>
        </p:nvPicPr>
        <p:blipFill>
          <a:blip r:embed="rId2"/>
          <a:stretch>
            <a:fillRect/>
          </a:stretch>
        </p:blipFill>
        <p:spPr>
          <a:xfrm>
            <a:off x="6096000" y="2200275"/>
            <a:ext cx="5200650" cy="29337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sym typeface="+mn-ea"/>
              </a:rPr>
              <a:t>实训项目</a:t>
            </a:r>
            <a:r>
              <a:rPr lang="en-US" altLang="zh-CN" dirty="0">
                <a:latin typeface="微软雅黑" panose="020B0503020204020204" pitchFamily="34" charset="-122"/>
                <a:sym typeface="+mn-ea"/>
              </a:rPr>
              <a:t>1</a:t>
            </a:r>
            <a:r>
              <a:rPr lang="zh-CN" altLang="en-US" dirty="0">
                <a:latin typeface="微软雅黑" panose="020B0503020204020204" pitchFamily="34" charset="-122"/>
                <a:sym typeface="+mn-ea"/>
              </a:rPr>
              <a:t>：PyTorch对MNIST手写数字数据集进行分类</a:t>
            </a:r>
            <a:endParaRPr lang="zh-CN" altLang="en-US" dirty="0">
              <a:latin typeface="微软雅黑" panose="020B0503020204020204" pitchFamily="34" charset="-122"/>
              <a:sym typeface="+mn-ea"/>
            </a:endParaRPr>
          </a:p>
        </p:txBody>
      </p:sp>
      <p:sp>
        <p:nvSpPr>
          <p:cNvPr id="4" name="内容占位符 3"/>
          <p:cNvSpPr>
            <a:spLocks noGrp="1"/>
          </p:cNvSpPr>
          <p:nvPr>
            <p:ph idx="10"/>
          </p:nvPr>
        </p:nvSpPr>
        <p:spPr/>
        <p:txBody>
          <a:bodyPr/>
          <a:p>
            <a:r>
              <a:rPr lang="en-US" altLang="zh-CN" b="1" dirty="0"/>
              <a:t>2</a:t>
            </a:r>
            <a:r>
              <a:rPr b="1" dirty="0"/>
              <a:t>、构建CNN模型</a:t>
            </a:r>
            <a:endParaRPr b="1" dirty="0"/>
          </a:p>
        </p:txBody>
      </p:sp>
      <p:pic>
        <p:nvPicPr>
          <p:cNvPr id="2" name="图片 1"/>
          <p:cNvPicPr>
            <a:picLocks noChangeAspect="1"/>
          </p:cNvPicPr>
          <p:nvPr/>
        </p:nvPicPr>
        <p:blipFill>
          <a:blip r:embed="rId1"/>
          <a:stretch>
            <a:fillRect/>
          </a:stretch>
        </p:blipFill>
        <p:spPr>
          <a:xfrm>
            <a:off x="3318510" y="1195070"/>
            <a:ext cx="4540885" cy="5179695"/>
          </a:xfrm>
          <a:prstGeom prst="rect">
            <a:avLst/>
          </a:prstGeom>
        </p:spPr>
      </p:pic>
      <p:pic>
        <p:nvPicPr>
          <p:cNvPr id="7" name="图片 6"/>
          <p:cNvPicPr>
            <a:picLocks noChangeAspect="1"/>
          </p:cNvPicPr>
          <p:nvPr/>
        </p:nvPicPr>
        <p:blipFill>
          <a:blip r:embed="rId2"/>
          <a:stretch>
            <a:fillRect/>
          </a:stretch>
        </p:blipFill>
        <p:spPr>
          <a:xfrm>
            <a:off x="8877935" y="2943225"/>
            <a:ext cx="2162175" cy="11811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sym typeface="+mn-ea"/>
              </a:rPr>
              <a:t>实训项目</a:t>
            </a:r>
            <a:r>
              <a:rPr lang="en-US" altLang="zh-CN" dirty="0">
                <a:latin typeface="微软雅黑" panose="020B0503020204020204" pitchFamily="34" charset="-122"/>
                <a:sym typeface="+mn-ea"/>
              </a:rPr>
              <a:t>1</a:t>
            </a:r>
            <a:r>
              <a:rPr lang="zh-CN" altLang="en-US" dirty="0">
                <a:latin typeface="微软雅黑" panose="020B0503020204020204" pitchFamily="34" charset="-122"/>
                <a:sym typeface="+mn-ea"/>
              </a:rPr>
              <a:t>：PyTorch对MNIST手写数字数据集进行分类</a:t>
            </a:r>
            <a:endParaRPr lang="zh-CN" altLang="en-US" dirty="0">
              <a:latin typeface="微软雅黑" panose="020B0503020204020204" pitchFamily="34" charset="-122"/>
              <a:sym typeface="+mn-ea"/>
            </a:endParaRPr>
          </a:p>
        </p:txBody>
      </p:sp>
      <p:sp>
        <p:nvSpPr>
          <p:cNvPr id="4" name="内容占位符 3"/>
          <p:cNvSpPr>
            <a:spLocks noGrp="1"/>
          </p:cNvSpPr>
          <p:nvPr>
            <p:ph idx="10"/>
          </p:nvPr>
        </p:nvSpPr>
        <p:spPr/>
        <p:txBody>
          <a:bodyPr/>
          <a:p>
            <a:r>
              <a:rPr lang="en-US" altLang="zh-CN" b="1" dirty="0"/>
              <a:t>3</a:t>
            </a:r>
            <a:r>
              <a:rPr b="1" dirty="0"/>
              <a:t>、定义损失函数和优化器</a:t>
            </a:r>
            <a:endParaRPr b="1" dirty="0"/>
          </a:p>
        </p:txBody>
      </p:sp>
      <p:pic>
        <p:nvPicPr>
          <p:cNvPr id="5" name="图片 4"/>
          <p:cNvPicPr>
            <a:picLocks noChangeAspect="1"/>
          </p:cNvPicPr>
          <p:nvPr/>
        </p:nvPicPr>
        <p:blipFill>
          <a:blip r:embed="rId1"/>
          <a:stretch>
            <a:fillRect/>
          </a:stretch>
        </p:blipFill>
        <p:spPr>
          <a:xfrm>
            <a:off x="3452495" y="2295525"/>
            <a:ext cx="5286375" cy="22669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sym typeface="+mn-ea"/>
              </a:rPr>
              <a:t>实训项目</a:t>
            </a:r>
            <a:r>
              <a:rPr lang="en-US" altLang="zh-CN" dirty="0">
                <a:latin typeface="微软雅黑" panose="020B0503020204020204" pitchFamily="34" charset="-122"/>
                <a:sym typeface="+mn-ea"/>
              </a:rPr>
              <a:t>1</a:t>
            </a:r>
            <a:r>
              <a:rPr lang="zh-CN" altLang="en-US" dirty="0">
                <a:latin typeface="微软雅黑" panose="020B0503020204020204" pitchFamily="34" charset="-122"/>
                <a:sym typeface="+mn-ea"/>
              </a:rPr>
              <a:t>：PyTorch对MNIST手写数字数据集进行分类</a:t>
            </a:r>
            <a:endParaRPr lang="zh-CN" altLang="en-US" dirty="0">
              <a:latin typeface="微软雅黑" panose="020B0503020204020204" pitchFamily="34" charset="-122"/>
              <a:sym typeface="+mn-ea"/>
            </a:endParaRPr>
          </a:p>
        </p:txBody>
      </p:sp>
      <p:sp>
        <p:nvSpPr>
          <p:cNvPr id="4" name="内容占位符 3"/>
          <p:cNvSpPr>
            <a:spLocks noGrp="1"/>
          </p:cNvSpPr>
          <p:nvPr>
            <p:ph idx="10"/>
          </p:nvPr>
        </p:nvSpPr>
        <p:spPr/>
        <p:txBody>
          <a:bodyPr/>
          <a:p>
            <a:r>
              <a:rPr lang="en-US" altLang="zh-CN" b="1" dirty="0"/>
              <a:t>4</a:t>
            </a:r>
            <a:r>
              <a:rPr b="1" dirty="0"/>
              <a:t>、训练模型</a:t>
            </a:r>
            <a:endParaRPr b="1" dirty="0"/>
          </a:p>
        </p:txBody>
      </p:sp>
      <p:pic>
        <p:nvPicPr>
          <p:cNvPr id="2" name="图片 1"/>
          <p:cNvPicPr>
            <a:picLocks noChangeAspect="1"/>
          </p:cNvPicPr>
          <p:nvPr/>
        </p:nvPicPr>
        <p:blipFill>
          <a:blip r:embed="rId1"/>
          <a:stretch>
            <a:fillRect/>
          </a:stretch>
        </p:blipFill>
        <p:spPr>
          <a:xfrm>
            <a:off x="3191510" y="1287145"/>
            <a:ext cx="5962650" cy="50387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sym typeface="+mn-ea"/>
              </a:rPr>
              <a:t>实训项目</a:t>
            </a:r>
            <a:r>
              <a:rPr lang="en-US" altLang="zh-CN" dirty="0">
                <a:latin typeface="微软雅黑" panose="020B0503020204020204" pitchFamily="34" charset="-122"/>
                <a:sym typeface="+mn-ea"/>
              </a:rPr>
              <a:t>1</a:t>
            </a:r>
            <a:r>
              <a:rPr lang="zh-CN" altLang="en-US" dirty="0">
                <a:latin typeface="微软雅黑" panose="020B0503020204020204" pitchFamily="34" charset="-122"/>
                <a:sym typeface="+mn-ea"/>
              </a:rPr>
              <a:t>：PyTorch对MNIST手写数字数据集进行分类</a:t>
            </a:r>
            <a:endParaRPr lang="zh-CN" altLang="en-US" dirty="0">
              <a:latin typeface="微软雅黑" panose="020B0503020204020204" pitchFamily="34" charset="-122"/>
              <a:sym typeface="+mn-ea"/>
            </a:endParaRPr>
          </a:p>
        </p:txBody>
      </p:sp>
      <p:sp>
        <p:nvSpPr>
          <p:cNvPr id="4" name="内容占位符 3"/>
          <p:cNvSpPr>
            <a:spLocks noGrp="1"/>
          </p:cNvSpPr>
          <p:nvPr>
            <p:ph idx="10"/>
          </p:nvPr>
        </p:nvSpPr>
        <p:spPr/>
        <p:txBody>
          <a:bodyPr/>
          <a:p>
            <a:r>
              <a:rPr lang="en-US" altLang="zh-CN" b="1" dirty="0"/>
              <a:t>5</a:t>
            </a:r>
            <a:r>
              <a:rPr b="1" dirty="0"/>
              <a:t>、评估模型</a:t>
            </a:r>
            <a:endParaRPr b="1" dirty="0"/>
          </a:p>
        </p:txBody>
      </p:sp>
      <p:pic>
        <p:nvPicPr>
          <p:cNvPr id="5" name="图片 4"/>
          <p:cNvPicPr>
            <a:picLocks noChangeAspect="1"/>
          </p:cNvPicPr>
          <p:nvPr/>
        </p:nvPicPr>
        <p:blipFill>
          <a:blip r:embed="rId1"/>
          <a:stretch>
            <a:fillRect/>
          </a:stretch>
        </p:blipFill>
        <p:spPr>
          <a:xfrm>
            <a:off x="2238375" y="1478915"/>
            <a:ext cx="7715250" cy="4572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sym typeface="+mn-ea"/>
              </a:rPr>
              <a:t>实训项目</a:t>
            </a:r>
            <a:r>
              <a:rPr lang="en-US" altLang="zh-CN" dirty="0">
                <a:latin typeface="微软雅黑" panose="020B0503020204020204" pitchFamily="34" charset="-122"/>
                <a:sym typeface="+mn-ea"/>
              </a:rPr>
              <a:t>1</a:t>
            </a:r>
            <a:r>
              <a:rPr lang="zh-CN" altLang="en-US" dirty="0">
                <a:latin typeface="微软雅黑" panose="020B0503020204020204" pitchFamily="34" charset="-122"/>
                <a:sym typeface="+mn-ea"/>
              </a:rPr>
              <a:t>：PyTorch对MNIST手写数字数据集进行分类</a:t>
            </a:r>
            <a:endParaRPr lang="zh-CN" altLang="en-US" dirty="0">
              <a:latin typeface="微软雅黑" panose="020B0503020204020204" pitchFamily="34" charset="-122"/>
              <a:sym typeface="+mn-ea"/>
            </a:endParaRPr>
          </a:p>
        </p:txBody>
      </p:sp>
      <p:sp>
        <p:nvSpPr>
          <p:cNvPr id="4" name="内容占位符 3"/>
          <p:cNvSpPr>
            <a:spLocks noGrp="1"/>
          </p:cNvSpPr>
          <p:nvPr>
            <p:ph idx="10"/>
          </p:nvPr>
        </p:nvSpPr>
        <p:spPr/>
        <p:txBody>
          <a:bodyPr/>
          <a:p>
            <a:r>
              <a:rPr lang="en-US" altLang="zh-CN" b="1" dirty="0"/>
              <a:t>6</a:t>
            </a:r>
            <a:r>
              <a:rPr b="1" dirty="0"/>
              <a:t>、可视化训练结果</a:t>
            </a:r>
            <a:endParaRPr b="1" dirty="0"/>
          </a:p>
        </p:txBody>
      </p:sp>
      <p:pic>
        <p:nvPicPr>
          <p:cNvPr id="2" name="图片 1"/>
          <p:cNvPicPr>
            <a:picLocks noChangeAspect="1"/>
          </p:cNvPicPr>
          <p:nvPr/>
        </p:nvPicPr>
        <p:blipFill>
          <a:blip r:embed="rId1"/>
          <a:stretch>
            <a:fillRect/>
          </a:stretch>
        </p:blipFill>
        <p:spPr>
          <a:xfrm>
            <a:off x="2242820" y="1565275"/>
            <a:ext cx="7492365" cy="469582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作业</a:t>
            </a:r>
            <a:endParaRPr lang="zh-CN" altLang="en-US" dirty="0"/>
          </a:p>
        </p:txBody>
      </p:sp>
      <p:sp>
        <p:nvSpPr>
          <p:cNvPr id="4" name="内容占位符 3"/>
          <p:cNvSpPr>
            <a:spLocks noGrp="1"/>
          </p:cNvSpPr>
          <p:nvPr>
            <p:ph idx="10"/>
          </p:nvPr>
        </p:nvSpPr>
        <p:spPr>
          <a:xfrm>
            <a:off x="423545" y="1139190"/>
            <a:ext cx="11107420" cy="1097915"/>
          </a:xfrm>
        </p:spPr>
        <p:txBody>
          <a:bodyPr/>
          <a:lstStyle/>
          <a:p>
            <a:r>
              <a:rPr lang="zh-CN" altLang="en-US" dirty="0"/>
              <a:t>在 CIFAR-100 数据集上建立和评估一个卷积神经网络模型，完成后将和实训项目一起提交到学习通上。</a:t>
            </a:r>
            <a:endParaRPr lang="zh-CN" altLang="en-US" dirty="0"/>
          </a:p>
        </p:txBody>
      </p:sp>
      <p:pic>
        <p:nvPicPr>
          <p:cNvPr id="2" name="图片 1"/>
          <p:cNvPicPr>
            <a:picLocks noChangeAspect="1"/>
          </p:cNvPicPr>
          <p:nvPr/>
        </p:nvPicPr>
        <p:blipFill>
          <a:blip r:embed="rId1"/>
          <a:stretch>
            <a:fillRect/>
          </a:stretch>
        </p:blipFill>
        <p:spPr>
          <a:xfrm>
            <a:off x="2622550" y="2047875"/>
            <a:ext cx="6236970" cy="39941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作业</a:t>
            </a:r>
            <a:endParaRPr lang="zh-CN" altLang="en-US" dirty="0"/>
          </a:p>
        </p:txBody>
      </p:sp>
      <p:pic>
        <p:nvPicPr>
          <p:cNvPr id="7" name="图片 6"/>
          <p:cNvPicPr>
            <a:picLocks noChangeAspect="1"/>
          </p:cNvPicPr>
          <p:nvPr/>
        </p:nvPicPr>
        <p:blipFill>
          <a:blip r:embed="rId1"/>
          <a:stretch>
            <a:fillRect/>
          </a:stretch>
        </p:blipFill>
        <p:spPr>
          <a:xfrm>
            <a:off x="2560955" y="1054735"/>
            <a:ext cx="7070725" cy="52114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深度学习的由来</a:t>
            </a:r>
            <a:endParaRPr lang="zh-CN" altLang="en-US" dirty="0">
              <a:sym typeface="+mn-ea"/>
            </a:endParaRPr>
          </a:p>
        </p:txBody>
      </p:sp>
      <p:sp>
        <p:nvSpPr>
          <p:cNvPr id="4" name="内容占位符 3"/>
          <p:cNvSpPr>
            <a:spLocks noGrp="1"/>
          </p:cNvSpPr>
          <p:nvPr>
            <p:ph idx="10"/>
          </p:nvPr>
        </p:nvSpPr>
        <p:spPr/>
        <p:txBody>
          <a:bodyPr/>
          <a:p>
            <a:r>
              <a:rPr lang="zh-CN" altLang="en-US" b="1" dirty="0"/>
              <a:t>传统的模式识别方法：</a:t>
            </a:r>
            <a:endParaRPr lang="zh-CN" altLang="en-US" b="1" dirty="0"/>
          </a:p>
        </p:txBody>
      </p:sp>
      <p:grpSp>
        <p:nvGrpSpPr>
          <p:cNvPr id="17412" name="Group 1"/>
          <p:cNvGrpSpPr/>
          <p:nvPr/>
        </p:nvGrpSpPr>
        <p:grpSpPr bwMode="auto">
          <a:xfrm>
            <a:off x="2133600" y="2056765"/>
            <a:ext cx="8229600" cy="1524000"/>
            <a:chOff x="1143000" y="1295400"/>
            <a:chExt cx="6858000" cy="841617"/>
          </a:xfrm>
        </p:grpSpPr>
        <p:sp>
          <p:nvSpPr>
            <p:cNvPr id="17414" name="Rectangle 13"/>
            <p:cNvSpPr>
              <a:spLocks noChangeArrowheads="1"/>
            </p:cNvSpPr>
            <p:nvPr/>
          </p:nvSpPr>
          <p:spPr bwMode="auto">
            <a:xfrm>
              <a:off x="1143000" y="1295400"/>
              <a:ext cx="1055077" cy="841617"/>
            </a:xfrm>
            <a:prstGeom prst="rect">
              <a:avLst/>
            </a:prstGeom>
            <a:solidFill>
              <a:srgbClr val="3366FF"/>
            </a:solidFill>
            <a:ln w="9525">
              <a:solidFill>
                <a:schemeClr val="tx1"/>
              </a:solidFill>
              <a:round/>
            </a:ln>
          </p:spPr>
          <p:txBody>
            <a:bodyPr anchor="ctr"/>
            <a:p>
              <a:pPr algn="ctr" defTabSz="913130"/>
              <a:r>
                <a:rPr kumimoji="1" lang="zh-CN" altLang="en-US">
                  <a:solidFill>
                    <a:schemeClr val="bg1"/>
                  </a:solidFill>
                  <a:latin typeface="Arial Narrow" panose="020B0606020202030204" pitchFamily="34" charset="0"/>
                </a:rPr>
                <a:t>低级特征</a:t>
              </a:r>
              <a:endParaRPr kumimoji="1" lang="zh-CN" altLang="en-US">
                <a:solidFill>
                  <a:schemeClr val="bg1"/>
                </a:solidFill>
                <a:latin typeface="Arial Narrow" panose="020B0606020202030204" pitchFamily="34" charset="0"/>
              </a:endParaRPr>
            </a:p>
          </p:txBody>
        </p:sp>
        <p:sp>
          <p:nvSpPr>
            <p:cNvPr id="17415" name="Rectangle 14"/>
            <p:cNvSpPr>
              <a:spLocks noChangeArrowheads="1"/>
            </p:cNvSpPr>
            <p:nvPr/>
          </p:nvSpPr>
          <p:spPr bwMode="auto">
            <a:xfrm>
              <a:off x="2514600" y="1295400"/>
              <a:ext cx="1160585" cy="841617"/>
            </a:xfrm>
            <a:prstGeom prst="rect">
              <a:avLst/>
            </a:prstGeom>
            <a:solidFill>
              <a:srgbClr val="3366FF"/>
            </a:solidFill>
            <a:ln w="9525">
              <a:solidFill>
                <a:schemeClr val="tx1"/>
              </a:solidFill>
              <a:round/>
            </a:ln>
          </p:spPr>
          <p:txBody>
            <a:bodyPr anchor="ctr"/>
            <a:p>
              <a:pPr algn="ctr" defTabSz="913130"/>
              <a:r>
                <a:rPr kumimoji="1" lang="zh-CN" altLang="en-US">
                  <a:solidFill>
                    <a:srgbClr val="FFFFFF"/>
                  </a:solidFill>
                  <a:latin typeface="Arial Narrow" panose="020B0606020202030204" pitchFamily="34" charset="0"/>
                </a:rPr>
                <a:t>预处理</a:t>
              </a:r>
              <a:endParaRPr kumimoji="1" lang="zh-CN" altLang="en-US">
                <a:solidFill>
                  <a:srgbClr val="FFFFFF"/>
                </a:solidFill>
                <a:latin typeface="Arial Narrow" panose="020B0606020202030204" pitchFamily="34" charset="0"/>
              </a:endParaRPr>
            </a:p>
          </p:txBody>
        </p:sp>
        <p:sp>
          <p:nvSpPr>
            <p:cNvPr id="17416"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ln>
          </p:spPr>
          <p:txBody>
            <a:bodyPr anchor="ctr"/>
            <a:p>
              <a:pPr algn="ctr" defTabSz="913130"/>
              <a:r>
                <a:rPr kumimoji="1" lang="zh-CN" altLang="en-US">
                  <a:solidFill>
                    <a:srgbClr val="FFFFFF"/>
                  </a:solidFill>
                  <a:latin typeface="Arial Narrow" panose="020B0606020202030204" pitchFamily="34" charset="0"/>
                </a:rPr>
                <a:t>特征提取</a:t>
              </a:r>
              <a:endParaRPr kumimoji="1" lang="zh-CN" altLang="en-US">
                <a:solidFill>
                  <a:srgbClr val="FFFFFF"/>
                </a:solidFill>
                <a:latin typeface="Arial Narrow" panose="020B0606020202030204" pitchFamily="34" charset="0"/>
              </a:endParaRPr>
            </a:p>
          </p:txBody>
        </p:sp>
        <p:sp>
          <p:nvSpPr>
            <p:cNvPr id="17417" name="Rectangle 18"/>
            <p:cNvSpPr>
              <a:spLocks noChangeArrowheads="1"/>
            </p:cNvSpPr>
            <p:nvPr/>
          </p:nvSpPr>
          <p:spPr bwMode="auto">
            <a:xfrm>
              <a:off x="5363308" y="1295400"/>
              <a:ext cx="1055077" cy="841617"/>
            </a:xfrm>
            <a:prstGeom prst="rect">
              <a:avLst/>
            </a:prstGeom>
            <a:solidFill>
              <a:srgbClr val="3366FF"/>
            </a:solidFill>
            <a:ln w="9525">
              <a:solidFill>
                <a:schemeClr val="tx1"/>
              </a:solidFill>
              <a:round/>
            </a:ln>
          </p:spPr>
          <p:txBody>
            <a:bodyPr anchor="ctr"/>
            <a:p>
              <a:pPr algn="ctr" defTabSz="913130"/>
              <a:r>
                <a:rPr kumimoji="1" lang="zh-CN" altLang="en-US">
                  <a:solidFill>
                    <a:srgbClr val="FFFFFF"/>
                  </a:solidFill>
                  <a:latin typeface="Arial Narrow" panose="020B0606020202030204" pitchFamily="34" charset="0"/>
                </a:rPr>
                <a:t>特征选择</a:t>
              </a:r>
              <a:endParaRPr kumimoji="1" lang="zh-CN" altLang="en-US">
                <a:solidFill>
                  <a:srgbClr val="FFFFFF"/>
                </a:solidFill>
                <a:latin typeface="Arial Narrow" panose="020B0606020202030204" pitchFamily="34" charset="0"/>
              </a:endParaRPr>
            </a:p>
          </p:txBody>
        </p:sp>
        <p:sp>
          <p:nvSpPr>
            <p:cNvPr id="17418" name="Rectangle 19"/>
            <p:cNvSpPr>
              <a:spLocks noChangeArrowheads="1"/>
            </p:cNvSpPr>
            <p:nvPr/>
          </p:nvSpPr>
          <p:spPr bwMode="auto">
            <a:xfrm>
              <a:off x="6734908" y="1295400"/>
              <a:ext cx="1266092" cy="841617"/>
            </a:xfrm>
            <a:prstGeom prst="rect">
              <a:avLst/>
            </a:prstGeom>
            <a:solidFill>
              <a:srgbClr val="3366FF"/>
            </a:solidFill>
            <a:ln w="9525">
              <a:solidFill>
                <a:schemeClr val="tx1"/>
              </a:solidFill>
              <a:round/>
            </a:ln>
          </p:spPr>
          <p:txBody>
            <a:bodyPr anchor="ctr"/>
            <a:p>
              <a:pPr algn="ctr" defTabSz="913130"/>
              <a:r>
                <a:rPr kumimoji="1" lang="zh-CN" altLang="en-US">
                  <a:solidFill>
                    <a:srgbClr val="FFFFFF"/>
                  </a:solidFill>
                  <a:latin typeface="Arial Narrow" panose="020B0606020202030204" pitchFamily="34" charset="0"/>
                </a:rPr>
                <a:t>预测与识别</a:t>
              </a:r>
              <a:endParaRPr kumimoji="1" lang="zh-CN" altLang="en-US">
                <a:solidFill>
                  <a:srgbClr val="FFFFFF"/>
                </a:solidFill>
                <a:latin typeface="Arial Narrow" panose="020B0606020202030204" pitchFamily="34" charset="0"/>
              </a:endParaRPr>
            </a:p>
          </p:txBody>
        </p:sp>
        <p:sp>
          <p:nvSpPr>
            <p:cNvPr id="17419"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ln>
          </p:spPr>
          <p:txBody>
            <a:bodyPr/>
            <a:p>
              <a:pPr algn="ctr" defTabSz="913130"/>
              <a:endParaRPr kumimoji="1" lang="zh-CN" altLang="zh-CN" sz="2400">
                <a:ea typeface="MS PGothic" panose="020B0600070205080204" pitchFamily="34" charset="-128"/>
              </a:endParaRPr>
            </a:p>
          </p:txBody>
        </p:sp>
        <p:sp>
          <p:nvSpPr>
            <p:cNvPr id="17420"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ln>
          </p:spPr>
          <p:txBody>
            <a:bodyPr/>
            <a:p>
              <a:pPr algn="ctr" defTabSz="913130"/>
              <a:endParaRPr kumimoji="1" lang="zh-CN" altLang="zh-CN" sz="2400">
                <a:ea typeface="MS PGothic" panose="020B0600070205080204" pitchFamily="34" charset="-128"/>
              </a:endParaRPr>
            </a:p>
          </p:txBody>
        </p:sp>
        <p:sp>
          <p:nvSpPr>
            <p:cNvPr id="17421"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ln>
          </p:spPr>
          <p:txBody>
            <a:bodyPr/>
            <a:p>
              <a:pPr algn="ctr" defTabSz="913130"/>
              <a:endParaRPr kumimoji="1" lang="zh-CN" altLang="zh-CN" sz="2400">
                <a:ea typeface="MS PGothic" panose="020B0600070205080204" pitchFamily="34" charset="-128"/>
              </a:endParaRPr>
            </a:p>
          </p:txBody>
        </p:sp>
        <p:sp>
          <p:nvSpPr>
            <p:cNvPr id="17422"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ln>
          </p:spPr>
          <p:txBody>
            <a:bodyPr/>
            <a:p>
              <a:pPr algn="ctr" defTabSz="913130"/>
              <a:endParaRPr kumimoji="1" lang="zh-CN" altLang="zh-CN" sz="2400">
                <a:ea typeface="MS PGothic" panose="020B0600070205080204" pitchFamily="34" charset="-128"/>
              </a:endParaRPr>
            </a:p>
          </p:txBody>
        </p:sp>
      </p:grpSp>
      <p:sp>
        <p:nvSpPr>
          <p:cNvPr id="5" name="内容占位符 4"/>
          <p:cNvSpPr>
            <a:spLocks noGrp="1"/>
          </p:cNvSpPr>
          <p:nvPr>
            <p:ph idx="1"/>
          </p:nvPr>
        </p:nvSpPr>
        <p:spPr>
          <a:xfrm>
            <a:off x="1826260" y="4319270"/>
            <a:ext cx="8996680" cy="1574800"/>
          </a:xfrm>
        </p:spPr>
        <p:txBody>
          <a:bodyPr/>
          <a:p>
            <a:r>
              <a:rPr dirty="0"/>
              <a:t>良好的特征表达，对最终算法的准确性起了非常关键的作用；</a:t>
            </a:r>
            <a:endParaRPr dirty="0"/>
          </a:p>
          <a:p>
            <a:r>
              <a:rPr dirty="0"/>
              <a:t>识别系统主要的计算和测试工作耗时主要集中在特征提取部分；</a:t>
            </a:r>
            <a:endParaRPr dirty="0"/>
          </a:p>
          <a:p>
            <a:r>
              <a:rPr dirty="0"/>
              <a:t>特征的样式目前一般都是人工设计的，靠人工提取特征。</a:t>
            </a:r>
            <a:endParaRPr dirty="0"/>
          </a:p>
        </p:txBody>
      </p:sp>
      <p:sp>
        <p:nvSpPr>
          <p:cNvPr id="6" name="文本框 5"/>
          <p:cNvSpPr txBox="1"/>
          <p:nvPr/>
        </p:nvSpPr>
        <p:spPr>
          <a:xfrm>
            <a:off x="9333230" y="3865245"/>
            <a:ext cx="1358265" cy="368300"/>
          </a:xfrm>
          <a:prstGeom prst="rect">
            <a:avLst/>
          </a:prstGeom>
          <a:noFill/>
        </p:spPr>
        <p:txBody>
          <a:bodyPr wrap="square" rtlCol="0" anchor="t">
            <a:spAutoFit/>
          </a:bodyPr>
          <a:p>
            <a:r>
              <a:rPr lang="zh-CN" altLang="en-US" b="1">
                <a:solidFill>
                  <a:srgbClr val="FF0000"/>
                </a:solidFill>
                <a:latin typeface="楷体" panose="02010609060101010101" pitchFamily="49" charset="-122"/>
                <a:ea typeface="楷体" panose="02010609060101010101" pitchFamily="49" charset="-122"/>
              </a:rPr>
              <a:t>特征更重要</a:t>
            </a:r>
            <a:endParaRPr lang="zh-CN" altLang="en-US" b="1">
              <a:solidFill>
                <a:srgbClr val="FF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深度学习的由来</a:t>
            </a:r>
            <a:endParaRPr lang="zh-CN" altLang="en-US" dirty="0">
              <a:sym typeface="+mn-ea"/>
            </a:endParaRPr>
          </a:p>
        </p:txBody>
      </p:sp>
      <p:sp>
        <p:nvSpPr>
          <p:cNvPr id="4" name="内容占位符 3"/>
          <p:cNvSpPr>
            <a:spLocks noGrp="1"/>
          </p:cNvSpPr>
          <p:nvPr>
            <p:ph idx="10"/>
          </p:nvPr>
        </p:nvSpPr>
        <p:spPr/>
        <p:txBody>
          <a:bodyPr/>
          <a:p>
            <a:r>
              <a:rPr lang="zh-CN" altLang="en-US" b="1" dirty="0"/>
              <a:t>为什么要自动学习特征</a:t>
            </a:r>
            <a:endParaRPr lang="zh-CN" altLang="en-US" b="1" dirty="0"/>
          </a:p>
        </p:txBody>
      </p:sp>
      <p:sp>
        <p:nvSpPr>
          <p:cNvPr id="5" name="内容占位符 4"/>
          <p:cNvSpPr>
            <a:spLocks noGrp="1"/>
          </p:cNvSpPr>
          <p:nvPr>
            <p:ph idx="1"/>
          </p:nvPr>
        </p:nvSpPr>
        <p:spPr>
          <a:xfrm>
            <a:off x="254000" y="2160270"/>
            <a:ext cx="5187315" cy="3304540"/>
          </a:xfrm>
        </p:spPr>
        <p:txBody>
          <a:bodyPr/>
          <a:p>
            <a:r>
              <a:rPr dirty="0"/>
              <a:t>机器学习中，获得好的特征是识别成功的关键</a:t>
            </a:r>
            <a:endParaRPr dirty="0"/>
          </a:p>
          <a:p>
            <a:r>
              <a:rPr dirty="0"/>
              <a:t>目前存在大量人工设计的特征，不同研究对象特征不同，特征具有多样性，如：SIFT, HOG, LBP等</a:t>
            </a:r>
            <a:endParaRPr dirty="0"/>
          </a:p>
          <a:p>
            <a:r>
              <a:rPr dirty="0"/>
              <a:t>手工选取特征费时费力，需要启发式专业知识，很大程度上靠经验和运气</a:t>
            </a:r>
            <a:endParaRPr dirty="0"/>
          </a:p>
          <a:p>
            <a:r>
              <a:rPr dirty="0"/>
              <a:t>是否能自动地学习特征？</a:t>
            </a:r>
            <a:endParaRPr dirty="0"/>
          </a:p>
        </p:txBody>
      </p:sp>
      <p:pic>
        <p:nvPicPr>
          <p:cNvPr id="19460" name="Picture 11"/>
          <p:cNvPicPr>
            <a:picLocks noChangeAspect="1" noChangeArrowheads="1"/>
          </p:cNvPicPr>
          <p:nvPr/>
        </p:nvPicPr>
        <p:blipFill>
          <a:blip r:embed="rId1"/>
          <a:srcRect l="27525" t="25000" r="19180" b="13542"/>
          <a:stretch>
            <a:fillRect/>
          </a:stretch>
        </p:blipFill>
        <p:spPr bwMode="auto">
          <a:xfrm>
            <a:off x="5504180" y="2400300"/>
            <a:ext cx="6335395" cy="2824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深度学习的由来</a:t>
            </a:r>
            <a:endParaRPr lang="zh-CN" altLang="en-US" dirty="0">
              <a:sym typeface="+mn-ea"/>
            </a:endParaRPr>
          </a:p>
        </p:txBody>
      </p:sp>
      <p:sp>
        <p:nvSpPr>
          <p:cNvPr id="4" name="内容占位符 3"/>
          <p:cNvSpPr>
            <a:spLocks noGrp="1"/>
          </p:cNvSpPr>
          <p:nvPr>
            <p:ph idx="10"/>
          </p:nvPr>
        </p:nvSpPr>
        <p:spPr/>
        <p:txBody>
          <a:bodyPr/>
          <a:p>
            <a:r>
              <a:rPr lang="zh-CN" altLang="en-US" b="1" dirty="0"/>
              <a:t>深度学习为什么采用层次网络结构（</a:t>
            </a:r>
            <a:r>
              <a:rPr b="1">
                <a:latin typeface="Adobe Caslon Pro"/>
                <a:ea typeface="楷体" panose="02010609060101010101" pitchFamily="49" charset="-122"/>
                <a:sym typeface="+mn-ea"/>
              </a:rPr>
              <a:t>人脑视觉机理</a:t>
            </a:r>
            <a:r>
              <a:rPr lang="zh-CN" altLang="en-US" b="1" dirty="0"/>
              <a:t>）</a:t>
            </a:r>
            <a:endParaRPr lang="zh-CN" altLang="en-US" b="1" dirty="0"/>
          </a:p>
        </p:txBody>
      </p:sp>
      <p:sp>
        <p:nvSpPr>
          <p:cNvPr id="5" name="内容占位符 4"/>
          <p:cNvSpPr>
            <a:spLocks noGrp="1"/>
          </p:cNvSpPr>
          <p:nvPr>
            <p:ph idx="1"/>
          </p:nvPr>
        </p:nvSpPr>
        <p:spPr>
          <a:xfrm>
            <a:off x="703580" y="2073275"/>
            <a:ext cx="4560570" cy="3710940"/>
          </a:xfrm>
        </p:spPr>
        <p:txBody>
          <a:bodyPr/>
          <a:p>
            <a:r>
              <a:rPr dirty="0"/>
              <a:t>人的视觉系统的信息处理是分级的</a:t>
            </a:r>
            <a:endParaRPr dirty="0"/>
          </a:p>
          <a:p>
            <a:r>
              <a:rPr dirty="0"/>
              <a:t>高层的特征是低层特征的组合，从低层到高层的特征表示越来越抽象，越来越能表现语义或者意图</a:t>
            </a:r>
            <a:endParaRPr dirty="0"/>
          </a:p>
          <a:p>
            <a:r>
              <a:rPr dirty="0"/>
              <a:t>抽象层面越高，存在的可能猜测就越少，就越利于分类</a:t>
            </a:r>
            <a:endParaRPr dirty="0"/>
          </a:p>
          <a:p>
            <a:endParaRPr dirty="0"/>
          </a:p>
        </p:txBody>
      </p:sp>
      <p:pic>
        <p:nvPicPr>
          <p:cNvPr id="25603" name="Picture 4"/>
          <p:cNvPicPr>
            <a:picLocks noChangeAspect="1" noChangeArrowheads="1"/>
          </p:cNvPicPr>
          <p:nvPr/>
        </p:nvPicPr>
        <p:blipFill>
          <a:blip r:embed="rId1"/>
          <a:srcRect l="28697" t="17708" r="19180" b="12639"/>
          <a:stretch>
            <a:fillRect/>
          </a:stretch>
        </p:blipFill>
        <p:spPr bwMode="auto">
          <a:xfrm>
            <a:off x="5857875" y="2178685"/>
            <a:ext cx="5432425" cy="320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深度学习的由来</a:t>
            </a:r>
            <a:endParaRPr lang="zh-CN" altLang="en-US" dirty="0">
              <a:sym typeface="+mn-ea"/>
            </a:endParaRPr>
          </a:p>
        </p:txBody>
      </p:sp>
      <p:sp>
        <p:nvSpPr>
          <p:cNvPr id="4" name="内容占位符 3"/>
          <p:cNvSpPr>
            <a:spLocks noGrp="1"/>
          </p:cNvSpPr>
          <p:nvPr>
            <p:ph idx="10"/>
          </p:nvPr>
        </p:nvSpPr>
        <p:spPr/>
        <p:txBody>
          <a:bodyPr/>
          <a:p>
            <a:r>
              <a:rPr b="1"/>
              <a:t>视觉的层次性</a:t>
            </a:r>
            <a:endParaRPr b="1"/>
          </a:p>
        </p:txBody>
      </p:sp>
      <p:pic>
        <p:nvPicPr>
          <p:cNvPr id="26629" name="Picture 5"/>
          <p:cNvPicPr>
            <a:picLocks noChangeAspect="1"/>
          </p:cNvPicPr>
          <p:nvPr/>
        </p:nvPicPr>
        <p:blipFill>
          <a:blip r:embed="rId1"/>
          <a:srcRect/>
          <a:stretch>
            <a:fillRect/>
          </a:stretch>
        </p:blipFill>
        <p:spPr bwMode="auto">
          <a:xfrm>
            <a:off x="5625465" y="2337118"/>
            <a:ext cx="3962400" cy="2046287"/>
          </a:xfrm>
          <a:prstGeom prst="rect">
            <a:avLst/>
          </a:prstGeom>
          <a:noFill/>
          <a:ln w="9525">
            <a:noFill/>
            <a:miter lim="800000"/>
            <a:headEnd/>
            <a:tailEnd/>
          </a:ln>
        </p:spPr>
      </p:pic>
      <p:sp>
        <p:nvSpPr>
          <p:cNvPr id="26630" name="Rectangle 7"/>
          <p:cNvSpPr>
            <a:spLocks noChangeArrowheads="1"/>
          </p:cNvSpPr>
          <p:nvPr/>
        </p:nvSpPr>
        <p:spPr bwMode="auto">
          <a:xfrm>
            <a:off x="3501708" y="2337435"/>
            <a:ext cx="1403350" cy="457200"/>
          </a:xfrm>
          <a:prstGeom prst="rect">
            <a:avLst/>
          </a:prstGeom>
          <a:noFill/>
          <a:ln w="9525">
            <a:noFill/>
            <a:miter lim="800000"/>
          </a:ln>
        </p:spPr>
        <p:txBody>
          <a:bodyPr wrap="none">
            <a:spAutoFit/>
          </a:bodyPr>
          <a:p>
            <a:pPr algn="r"/>
            <a:r>
              <a:rPr lang="zh-CN" altLang="en-US" sz="2400">
                <a:solidFill>
                  <a:schemeClr val="tx1"/>
                </a:solidFill>
                <a:latin typeface="Adobe Caslon Pro"/>
                <a:ea typeface="楷体" panose="02010609060101010101" pitchFamily="49" charset="-122"/>
              </a:rPr>
              <a:t>类别标签</a:t>
            </a:r>
            <a:endParaRPr lang="zh-CN" altLang="en-US" sz="2400">
              <a:solidFill>
                <a:schemeClr val="tx1"/>
              </a:solidFill>
              <a:latin typeface="Adobe Caslon Pro"/>
              <a:ea typeface="楷体" panose="02010609060101010101" pitchFamily="49" charset="-122"/>
            </a:endParaRPr>
          </a:p>
        </p:txBody>
      </p:sp>
      <p:sp>
        <p:nvSpPr>
          <p:cNvPr id="26631" name="Rectangle 8"/>
          <p:cNvSpPr>
            <a:spLocks noChangeArrowheads="1"/>
          </p:cNvSpPr>
          <p:nvPr/>
        </p:nvSpPr>
        <p:spPr bwMode="auto">
          <a:xfrm>
            <a:off x="4097020" y="3023235"/>
            <a:ext cx="793750" cy="457200"/>
          </a:xfrm>
          <a:prstGeom prst="rect">
            <a:avLst/>
          </a:prstGeom>
          <a:noFill/>
          <a:ln w="9525">
            <a:noFill/>
            <a:miter lim="800000"/>
          </a:ln>
        </p:spPr>
        <p:txBody>
          <a:bodyPr wrap="none">
            <a:spAutoFit/>
          </a:bodyPr>
          <a:p>
            <a:pPr algn="r"/>
            <a:r>
              <a:rPr lang="zh-CN" altLang="en-US" sz="2400">
                <a:solidFill>
                  <a:schemeClr val="tx1"/>
                </a:solidFill>
                <a:latin typeface="Adobe Caslon Pro"/>
                <a:ea typeface="楷体" panose="02010609060101010101" pitchFamily="49" charset="-122"/>
              </a:rPr>
              <a:t>属性</a:t>
            </a:r>
            <a:endParaRPr lang="zh-CN" altLang="en-US" sz="2400">
              <a:solidFill>
                <a:schemeClr val="tx1"/>
              </a:solidFill>
              <a:latin typeface="Adobe Caslon Pro"/>
              <a:ea typeface="楷体" panose="02010609060101010101" pitchFamily="49" charset="-122"/>
            </a:endParaRPr>
          </a:p>
        </p:txBody>
      </p:sp>
      <p:sp>
        <p:nvSpPr>
          <p:cNvPr id="26632" name="Rectangle 9"/>
          <p:cNvSpPr>
            <a:spLocks noChangeArrowheads="1"/>
          </p:cNvSpPr>
          <p:nvPr/>
        </p:nvSpPr>
        <p:spPr bwMode="auto">
          <a:xfrm>
            <a:off x="3493770" y="3937635"/>
            <a:ext cx="1403350" cy="457200"/>
          </a:xfrm>
          <a:prstGeom prst="rect">
            <a:avLst/>
          </a:prstGeom>
          <a:noFill/>
          <a:ln w="9525">
            <a:noFill/>
            <a:miter lim="800000"/>
          </a:ln>
        </p:spPr>
        <p:txBody>
          <a:bodyPr wrap="none">
            <a:spAutoFit/>
          </a:bodyPr>
          <a:p>
            <a:pPr algn="r"/>
            <a:r>
              <a:rPr lang="zh-CN" altLang="en-US" sz="2400">
                <a:solidFill>
                  <a:schemeClr val="tx1"/>
                </a:solidFill>
                <a:latin typeface="Adobe Caslon Pro"/>
                <a:ea typeface="楷体" panose="02010609060101010101" pitchFamily="49" charset="-122"/>
              </a:rPr>
              <a:t>图像特征</a:t>
            </a:r>
            <a:endParaRPr lang="zh-CN" altLang="en-US" sz="2400">
              <a:solidFill>
                <a:schemeClr val="tx1"/>
              </a:solidFill>
              <a:latin typeface="Adobe Caslon Pro"/>
              <a:ea typeface="楷体" panose="02010609060101010101" pitchFamily="49" charset="-122"/>
            </a:endParaRPr>
          </a:p>
        </p:txBody>
      </p:sp>
      <p:sp>
        <p:nvSpPr>
          <p:cNvPr id="6" name="文本框 5"/>
          <p:cNvSpPr txBox="1"/>
          <p:nvPr/>
        </p:nvSpPr>
        <p:spPr>
          <a:xfrm>
            <a:off x="4028440" y="5106670"/>
            <a:ext cx="4549140" cy="368300"/>
          </a:xfrm>
          <a:prstGeom prst="rect">
            <a:avLst/>
          </a:prstGeom>
          <a:noFill/>
        </p:spPr>
        <p:txBody>
          <a:bodyPr wrap="square" rtlCol="0" anchor="t">
            <a:spAutoFit/>
          </a:bodyPr>
          <a:p>
            <a:r>
              <a:rPr lang="zh-CN" altLang="en-US" b="1">
                <a:solidFill>
                  <a:srgbClr val="FF0000"/>
                </a:solidFill>
                <a:latin typeface="楷体" panose="02010609060101010101" pitchFamily="49" charset="-122"/>
                <a:ea typeface="楷体" panose="02010609060101010101" pitchFamily="49" charset="-122"/>
              </a:rPr>
              <a:t>属性学习，类别作为属性的一种组合映射</a:t>
            </a:r>
            <a:endParaRPr lang="zh-CN" altLang="en-US" b="1">
              <a:solidFill>
                <a:srgbClr val="FF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深度学习的由来</a:t>
            </a:r>
            <a:endParaRPr lang="zh-CN" altLang="en-US" dirty="0">
              <a:sym typeface="+mn-ea"/>
            </a:endParaRPr>
          </a:p>
        </p:txBody>
      </p:sp>
      <p:sp>
        <p:nvSpPr>
          <p:cNvPr id="4" name="内容占位符 3"/>
          <p:cNvSpPr>
            <a:spLocks noGrp="1"/>
          </p:cNvSpPr>
          <p:nvPr>
            <p:ph idx="10"/>
          </p:nvPr>
        </p:nvSpPr>
        <p:spPr>
          <a:xfrm>
            <a:off x="423545" y="1139190"/>
            <a:ext cx="11107420" cy="748030"/>
          </a:xfrm>
        </p:spPr>
        <p:txBody>
          <a:bodyPr/>
          <a:p>
            <a:r>
              <a:rPr b="1">
                <a:solidFill>
                  <a:srgbClr val="FF0000"/>
                </a:solidFill>
              </a:rPr>
              <a:t>本质：</a:t>
            </a:r>
            <a:r>
              <a:t>通过构建多隐层的模型和海量训练数据（可为无标签数据），来学习更有用的特征，从而最终提升分类或预测的准确性。 “深度模型”是手段，“特征学习”是目的。</a:t>
            </a:r>
          </a:p>
        </p:txBody>
      </p:sp>
      <p:sp>
        <p:nvSpPr>
          <p:cNvPr id="2" name="内容占位符 3"/>
          <p:cNvSpPr>
            <a:spLocks noGrp="1"/>
          </p:cNvSpPr>
          <p:nvPr/>
        </p:nvSpPr>
        <p:spPr>
          <a:xfrm>
            <a:off x="423545" y="2230755"/>
            <a:ext cx="11107420" cy="1972310"/>
          </a:xfrm>
          <a:prstGeom prst="rect">
            <a:avLst/>
          </a:prstGeom>
          <a:noFill/>
          <a:ln>
            <a:noFill/>
          </a:ln>
        </p:spPr>
        <p:txBody>
          <a:bodyPr vert="horz" wrap="square" lIns="91440" tIns="45720" rIns="91440" bIns="45720" numCol="1" anchor="ctr" anchorCtr="0" compatLnSpc="1">
            <a:noAutofit/>
          </a:bodyPr>
          <a:lstStyle>
            <a:lvl1pPr marL="0" indent="0" algn="l" rtl="0" eaLnBrk="0" fontAlgn="base" hangingPunct="0">
              <a:spcBef>
                <a:spcPct val="20000"/>
              </a:spcBef>
              <a:spcAft>
                <a:spcPct val="0"/>
              </a:spcAft>
              <a:buClr>
                <a:srgbClr val="000066"/>
              </a:buClr>
              <a:buFont typeface="Wingdings" panose="05000000000000000000" pitchFamily="2" charset="2"/>
              <a:buNone/>
              <a:defRPr kumimoji="1" lang="zh-CN" altLang="en-US" sz="2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r>
              <a:rPr b="1">
                <a:solidFill>
                  <a:srgbClr val="FF0000"/>
                </a:solidFill>
              </a:rPr>
              <a:t>与浅层学习区别：</a:t>
            </a:r>
            <a:endParaRPr b="1">
              <a:solidFill>
                <a:srgbClr val="FF0000"/>
              </a:solidFill>
            </a:endParaRPr>
          </a:p>
          <a:p>
            <a:r>
              <a:rPr lang="en-US" altLang="zh-CN"/>
              <a:t>            </a:t>
            </a:r>
            <a:r>
              <a:t>1）强调了模型结构的深度，通常有5-10多层的隐层节点；</a:t>
            </a:r>
          </a:p>
          <a:p>
            <a:r>
              <a:rPr lang="en-US" altLang="zh-CN"/>
              <a:t>            2）明确突出了特征学习的重要性，通过逐层特征变换，将样本在原空间的特征表示变换到一个新特征空间，从而使分类或预测更加容易。与人工规则构造特征的方法相比，利用大数据来学习特征，更能够刻画数据的丰富内在信息。</a:t>
            </a:r>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a:endCxn id="3" idx="0"/>
          </p:cNvCxnSpPr>
          <p:nvPr>
            <p:custDataLst>
              <p:tags r:id="rId1"/>
            </p:custDataLst>
          </p:nvPr>
        </p:nvCxnSpPr>
        <p:spPr>
          <a:xfrm flipH="1">
            <a:off x="2882265" y="1061403"/>
            <a:ext cx="635" cy="440753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custDataLst>
              <p:tags r:id="rId2"/>
            </p:custDataLst>
          </p:nvPr>
        </p:nvSpPr>
        <p:spPr bwMode="auto">
          <a:xfrm>
            <a:off x="2119630" y="268668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custDataLst>
              <p:tags r:id="rId3"/>
            </p:custDataLst>
          </p:nvPr>
        </p:nvSpPr>
        <p:spPr bwMode="auto">
          <a:xfrm>
            <a:off x="2576481" y="1365358"/>
            <a:ext cx="612000" cy="576000"/>
          </a:xfrm>
          <a:prstGeom prst="ellipse">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custDataLst>
              <p:tags r:id="rId4"/>
            </p:custDataLst>
          </p:nvPr>
        </p:nvSpPr>
        <p:spPr bwMode="auto">
          <a:xfrm>
            <a:off x="3618065" y="2325632"/>
            <a:ext cx="4859850" cy="720000"/>
          </a:xfrm>
          <a:prstGeom prst="actionButtonBlank">
            <a:avLst/>
          </a:prstGeom>
          <a:solidFill>
            <a:srgbClr val="FFA30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sz="2200">
                <a:latin typeface="微软雅黑" panose="020B0503020204020204" pitchFamily="34" charset="-122"/>
                <a:ea typeface="微软雅黑" panose="020B0503020204020204" pitchFamily="34" charset="-122"/>
                <a:sym typeface="微软雅黑" panose="020B0503020204020204" pitchFamily="34" charset="-122"/>
              </a:rPr>
              <a:t>卷积神经网络</a:t>
            </a:r>
            <a:r>
              <a:rPr lang="zh-CN" sz="2200">
                <a:latin typeface="微软雅黑" panose="020B0503020204020204" pitchFamily="34" charset="-122"/>
                <a:ea typeface="微软雅黑" panose="020B0503020204020204" pitchFamily="34" charset="-122"/>
                <a:sym typeface="微软雅黑" panose="020B0503020204020204" pitchFamily="34" charset="-122"/>
              </a:rPr>
              <a:t>的概述</a:t>
            </a:r>
            <a:endParaRPr lang="zh-CN" sz="2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AutoShape 17"/>
          <p:cNvSpPr>
            <a:spLocks noChangeArrowheads="1"/>
          </p:cNvSpPr>
          <p:nvPr>
            <p:custDataLst>
              <p:tags r:id="rId5"/>
            </p:custDataLst>
          </p:nvPr>
        </p:nvSpPr>
        <p:spPr bwMode="auto">
          <a:xfrm>
            <a:off x="3618065" y="332395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卷积层</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custDataLst>
              <p:tags r:id="rId6"/>
            </p:custDataLst>
          </p:nvPr>
        </p:nvSpPr>
        <p:spPr bwMode="auto">
          <a:xfrm>
            <a:off x="3618065" y="433840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ym typeface="+mn-ea"/>
              </a:rPr>
              <a:t>卷积神经网络</a:t>
            </a:r>
            <a:r>
              <a:rPr lang="en-US" altLang="zh-CN" sz="2200" dirty="0">
                <a:sym typeface="+mn-ea"/>
              </a:rPr>
              <a:t>--</a:t>
            </a:r>
            <a:r>
              <a:rPr lang="zh-CN" altLang="en-US" sz="2200" dirty="0">
                <a:sym typeface="+mn-ea"/>
              </a:rPr>
              <a:t>池化</a:t>
            </a:r>
            <a:r>
              <a:rPr lang="zh-CN" altLang="en-US" sz="2200" dirty="0">
                <a:sym typeface="+mn-ea"/>
              </a:rPr>
              <a:t>层</a:t>
            </a:r>
            <a:endParaRPr lang="zh-CN" altLang="en-US" sz="2200" dirty="0">
              <a:latin typeface="微软雅黑" panose="020B0503020204020204" pitchFamily="34" charset="-122"/>
              <a:ea typeface="微软雅黑" panose="020B0503020204020204" pitchFamily="34" charset="-122"/>
            </a:endParaRPr>
          </a:p>
        </p:txBody>
      </p:sp>
      <p:sp>
        <p:nvSpPr>
          <p:cNvPr id="16400" name="标题 3"/>
          <p:cNvSpPr>
            <a:spLocks noGrp="1"/>
          </p:cNvSpPr>
          <p:nvPr>
            <p:ph type="title"/>
          </p:nvPr>
        </p:nvSpPr>
        <p:spPr>
          <a:xfrm>
            <a:off x="255588" y="358775"/>
            <a:ext cx="10972800" cy="528638"/>
          </a:xfrm>
        </p:spPr>
        <p:txBody>
          <a:bodyPr/>
          <a:lstStyle/>
          <a:p>
            <a:r>
              <a:rPr lang="zh-CN" altLang="en-US"/>
              <a:t>目录</a:t>
            </a:r>
            <a:endParaRPr lang="zh-CN" altLang="en-US"/>
          </a:p>
        </p:txBody>
      </p:sp>
      <p:sp>
        <p:nvSpPr>
          <p:cNvPr id="13" name="AutoShape 17"/>
          <p:cNvSpPr>
            <a:spLocks noChangeArrowheads="1"/>
          </p:cNvSpPr>
          <p:nvPr>
            <p:custDataLst>
              <p:tags r:id="rId7"/>
            </p:custDataLst>
          </p:nvPr>
        </p:nvSpPr>
        <p:spPr bwMode="auto">
          <a:xfrm>
            <a:off x="3618065" y="1293358"/>
            <a:ext cx="4859850" cy="684000"/>
          </a:xfrm>
          <a:prstGeom prst="actionButtonBlank">
            <a:avLst/>
          </a:prstGeom>
          <a:solidFill>
            <a:srgbClr val="0C54BF"/>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深度学习的由来</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Oval 15"/>
          <p:cNvSpPr>
            <a:spLocks noChangeArrowheads="1"/>
          </p:cNvSpPr>
          <p:nvPr>
            <p:custDataLst>
              <p:tags r:id="rId8"/>
            </p:custDataLst>
          </p:nvPr>
        </p:nvSpPr>
        <p:spPr bwMode="auto">
          <a:xfrm>
            <a:off x="2576481" y="2397632"/>
            <a:ext cx="612000" cy="576000"/>
          </a:xfrm>
          <a:prstGeom prst="ellipse">
            <a:avLst/>
          </a:prstGeom>
          <a:solidFill>
            <a:srgbClr val="FFA30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6" name="Oval 15"/>
          <p:cNvSpPr>
            <a:spLocks noChangeArrowheads="1"/>
          </p:cNvSpPr>
          <p:nvPr>
            <p:custDataLst>
              <p:tags r:id="rId9"/>
            </p:custDataLst>
          </p:nvPr>
        </p:nvSpPr>
        <p:spPr bwMode="auto">
          <a:xfrm>
            <a:off x="2576481" y="3395952"/>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7" name="Oval 15"/>
          <p:cNvSpPr>
            <a:spLocks noChangeArrowheads="1"/>
          </p:cNvSpPr>
          <p:nvPr>
            <p:custDataLst>
              <p:tags r:id="rId10"/>
            </p:custDataLst>
          </p:nvPr>
        </p:nvSpPr>
        <p:spPr bwMode="auto">
          <a:xfrm>
            <a:off x="2576481" y="4418358"/>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 name="AutoShape 17"/>
          <p:cNvSpPr>
            <a:spLocks noChangeArrowheads="1"/>
          </p:cNvSpPr>
          <p:nvPr>
            <p:custDataLst>
              <p:tags r:id="rId11"/>
            </p:custDataLst>
          </p:nvPr>
        </p:nvSpPr>
        <p:spPr bwMode="auto">
          <a:xfrm>
            <a:off x="3618065" y="539060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rPr>
              <a:t>实训项目</a:t>
            </a:r>
            <a:endParaRPr lang="zh-CN" altLang="en-US" sz="2200" dirty="0">
              <a:latin typeface="微软雅黑" panose="020B0503020204020204" pitchFamily="34" charset="-122"/>
              <a:ea typeface="微软雅黑" panose="020B0503020204020204" pitchFamily="34" charset="-122"/>
            </a:endParaRPr>
          </a:p>
        </p:txBody>
      </p:sp>
      <p:sp>
        <p:nvSpPr>
          <p:cNvPr id="3" name="Oval 15"/>
          <p:cNvSpPr>
            <a:spLocks noChangeArrowheads="1"/>
          </p:cNvSpPr>
          <p:nvPr>
            <p:custDataLst>
              <p:tags r:id="rId12"/>
            </p:custDataLst>
          </p:nvPr>
        </p:nvSpPr>
        <p:spPr bwMode="auto">
          <a:xfrm>
            <a:off x="2576481" y="546928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5</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卷积神经网络的概述</a:t>
            </a:r>
            <a:endParaRPr lang="zh-CN" altLang="en-US" dirty="0">
              <a:sym typeface="+mn-ea"/>
            </a:endParaRPr>
          </a:p>
        </p:txBody>
      </p:sp>
      <p:pic>
        <p:nvPicPr>
          <p:cNvPr id="58" name="picture 58"/>
          <p:cNvPicPr>
            <a:picLocks noChangeAspect="1"/>
          </p:cNvPicPr>
          <p:nvPr/>
        </p:nvPicPr>
        <p:blipFill>
          <a:blip r:embed="rId1"/>
          <a:stretch>
            <a:fillRect/>
          </a:stretch>
        </p:blipFill>
        <p:spPr>
          <a:xfrm rot="21600000">
            <a:off x="2374900" y="1261110"/>
            <a:ext cx="7680325" cy="3677920"/>
          </a:xfrm>
          <a:prstGeom prst="rect">
            <a:avLst/>
          </a:prstGeom>
        </p:spPr>
      </p:pic>
      <p:sp>
        <p:nvSpPr>
          <p:cNvPr id="6" name="内容占位符 5"/>
          <p:cNvSpPr>
            <a:spLocks noGrp="1"/>
          </p:cNvSpPr>
          <p:nvPr>
            <p:ph idx="1"/>
          </p:nvPr>
        </p:nvSpPr>
        <p:spPr>
          <a:xfrm>
            <a:off x="3992245" y="5198745"/>
            <a:ext cx="3993515" cy="1080135"/>
          </a:xfrm>
        </p:spPr>
        <p:txBody>
          <a:bodyPr/>
          <a:p>
            <a:r>
              <a:rPr dirty="0"/>
              <a:t>保持了层级网络结构</a:t>
            </a:r>
            <a:endParaRPr dirty="0"/>
          </a:p>
          <a:p>
            <a:r>
              <a:rPr dirty="0"/>
              <a:t>不同层次有不同</a:t>
            </a:r>
            <a:r>
              <a:rPr b="1" dirty="0">
                <a:solidFill>
                  <a:srgbClr val="FF0000"/>
                </a:solidFill>
              </a:rPr>
              <a:t>形式</a:t>
            </a:r>
            <a:r>
              <a:rPr dirty="0"/>
              <a:t>(运算)与</a:t>
            </a:r>
            <a:r>
              <a:rPr b="1" dirty="0">
                <a:solidFill>
                  <a:srgbClr val="FF0000"/>
                </a:solidFill>
              </a:rPr>
              <a:t>功能</a:t>
            </a:r>
            <a:endParaRPr b="1" dirty="0">
              <a:solidFill>
                <a:srgbClr val="FF0000"/>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IAGRAM_VIRTUALLY_FRAME" val="{&quot;height&quot;:347.05000000000007,&quot;left&quot;:178.5,&quot;top&quot;:106.12503937007872,&quot;width&quot;:520.1250393700788}"/>
</p:tagLst>
</file>

<file path=ppt/tags/tag10.xml><?xml version="1.0" encoding="utf-8"?>
<p:tagLst xmlns:p="http://schemas.openxmlformats.org/presentationml/2006/main">
  <p:tag name="KSO_WM_DIAGRAM_VIRTUALLY_FRAME" val="{&quot;height&quot;:347.05000000000007,&quot;left&quot;:178.5,&quot;top&quot;:106.12503937007872,&quot;width&quot;:520.1250393700788}"/>
</p:tagLst>
</file>

<file path=ppt/tags/tag11.xml><?xml version="1.0" encoding="utf-8"?>
<p:tagLst xmlns:p="http://schemas.openxmlformats.org/presentationml/2006/main">
  <p:tag name="KSO_WM_DIAGRAM_VIRTUALLY_FRAME" val="{&quot;height&quot;:323.75000000000006,&quot;left&quot;:178.5,&quot;top&quot;:106.12503937007872,&quot;width&quot;:520.1250393700788}"/>
</p:tagLst>
</file>

<file path=ppt/tags/tag12.xml><?xml version="1.0" encoding="utf-8"?>
<p:tagLst xmlns:p="http://schemas.openxmlformats.org/presentationml/2006/main">
  <p:tag name="KSO_WM_DIAGRAM_VIRTUALLY_FRAME" val="{&quot;height&quot;:323.75000000000006,&quot;left&quot;:178.5,&quot;top&quot;:106.12503937007872,&quot;width&quot;:520.1250393700788}"/>
</p:tagLst>
</file>

<file path=ppt/tags/tag13.xml><?xml version="1.0" encoding="utf-8"?>
<p:tagLst xmlns:p="http://schemas.openxmlformats.org/presentationml/2006/main">
  <p:tag name="KSO_WM_DIAGRAM_VIRTUALLY_FRAME" val="{&quot;height&quot;:347.05000000000007,&quot;left&quot;:178.5,&quot;top&quot;:106.12503937007872,&quot;width&quot;:520.1250393700788}"/>
</p:tagLst>
</file>

<file path=ppt/tags/tag14.xml><?xml version="1.0" encoding="utf-8"?>
<p:tagLst xmlns:p="http://schemas.openxmlformats.org/presentationml/2006/main">
  <p:tag name="KSO_WM_DIAGRAM_VIRTUALLY_FRAME" val="{&quot;height&quot;:347.05000000000007,&quot;left&quot;:178.5,&quot;top&quot;:106.12503937007872,&quot;width&quot;:520.1250393700788}"/>
</p:tagLst>
</file>

<file path=ppt/tags/tag15.xml><?xml version="1.0" encoding="utf-8"?>
<p:tagLst xmlns:p="http://schemas.openxmlformats.org/presentationml/2006/main">
  <p:tag name="KSO_WM_DIAGRAM_VIRTUALLY_FRAME" val="{&quot;height&quot;:347.05000000000007,&quot;left&quot;:178.5,&quot;top&quot;:106.12503937007872,&quot;width&quot;:520.1250393700788}"/>
</p:tagLst>
</file>

<file path=ppt/tags/tag16.xml><?xml version="1.0" encoding="utf-8"?>
<p:tagLst xmlns:p="http://schemas.openxmlformats.org/presentationml/2006/main">
  <p:tag name="KSO_WM_DIAGRAM_VIRTUALLY_FRAME" val="{&quot;height&quot;:347.05000000000007,&quot;left&quot;:178.5,&quot;top&quot;:106.12503937007872,&quot;width&quot;:520.1250393700788}"/>
</p:tagLst>
</file>

<file path=ppt/tags/tag17.xml><?xml version="1.0" encoding="utf-8"?>
<p:tagLst xmlns:p="http://schemas.openxmlformats.org/presentationml/2006/main">
  <p:tag name="KSO_WM_DIAGRAM_VIRTUALLY_FRAME" val="{&quot;height&quot;:347.05000000000007,&quot;left&quot;:178.5,&quot;top&quot;:106.12503937007872,&quot;width&quot;:520.1250393700788}"/>
</p:tagLst>
</file>

<file path=ppt/tags/tag18.xml><?xml version="1.0" encoding="utf-8"?>
<p:tagLst xmlns:p="http://schemas.openxmlformats.org/presentationml/2006/main">
  <p:tag name="KSO_WM_DIAGRAM_VIRTUALLY_FRAME" val="{&quot;height&quot;:347.05000000000007,&quot;left&quot;:178.5,&quot;top&quot;:106.12503937007872,&quot;width&quot;:520.1250393700788}"/>
</p:tagLst>
</file>

<file path=ppt/tags/tag19.xml><?xml version="1.0" encoding="utf-8"?>
<p:tagLst xmlns:p="http://schemas.openxmlformats.org/presentationml/2006/main">
  <p:tag name="KSO_WM_DIAGRAM_VIRTUALLY_FRAME" val="{&quot;height&quot;:347.05000000000007,&quot;left&quot;:178.5,&quot;top&quot;:106.12503937007872,&quot;width&quot;:520.1250393700788}"/>
</p:tagLst>
</file>

<file path=ppt/tags/tag2.xml><?xml version="1.0" encoding="utf-8"?>
<p:tagLst xmlns:p="http://schemas.openxmlformats.org/presentationml/2006/main">
  <p:tag name="KSO_WM_DIAGRAM_VIRTUALLY_FRAME" val="{&quot;height&quot;:347.05000000000007,&quot;left&quot;:178.5,&quot;top&quot;:106.12503937007872,&quot;width&quot;:520.1250393700788}"/>
</p:tagLst>
</file>

<file path=ppt/tags/tag20.xml><?xml version="1.0" encoding="utf-8"?>
<p:tagLst xmlns:p="http://schemas.openxmlformats.org/presentationml/2006/main">
  <p:tag name="KSO_WM_DIAGRAM_VIRTUALLY_FRAME" val="{&quot;height&quot;:347.05000000000007,&quot;left&quot;:178.5,&quot;top&quot;:106.12503937007872,&quot;width&quot;:520.1250393700788}"/>
</p:tagLst>
</file>

<file path=ppt/tags/tag21.xml><?xml version="1.0" encoding="utf-8"?>
<p:tagLst xmlns:p="http://schemas.openxmlformats.org/presentationml/2006/main">
  <p:tag name="KSO_WM_DIAGRAM_VIRTUALLY_FRAME" val="{&quot;height&quot;:347.05000000000007,&quot;left&quot;:178.5,&quot;top&quot;:106.12503937007872,&quot;width&quot;:520.1250393700788}"/>
</p:tagLst>
</file>

<file path=ppt/tags/tag22.xml><?xml version="1.0" encoding="utf-8"?>
<p:tagLst xmlns:p="http://schemas.openxmlformats.org/presentationml/2006/main">
  <p:tag name="KSO_WM_DIAGRAM_VIRTUALLY_FRAME" val="{&quot;height&quot;:347.05000000000007,&quot;left&quot;:178.5,&quot;top&quot;:106.12503937007872,&quot;width&quot;:520.1250393700788}"/>
</p:tagLst>
</file>

<file path=ppt/tags/tag23.xml><?xml version="1.0" encoding="utf-8"?>
<p:tagLst xmlns:p="http://schemas.openxmlformats.org/presentationml/2006/main">
  <p:tag name="KSO_WM_DIAGRAM_VIRTUALLY_FRAME" val="{&quot;height&quot;:323.75000000000006,&quot;left&quot;:178.5,&quot;top&quot;:106.12503937007872,&quot;width&quot;:520.1250393700788}"/>
</p:tagLst>
</file>

<file path=ppt/tags/tag24.xml><?xml version="1.0" encoding="utf-8"?>
<p:tagLst xmlns:p="http://schemas.openxmlformats.org/presentationml/2006/main">
  <p:tag name="KSO_WM_DIAGRAM_VIRTUALLY_FRAME" val="{&quot;height&quot;:323.75000000000006,&quot;left&quot;:178.5,&quot;top&quot;:106.12503937007872,&quot;width&quot;:520.1250393700788}"/>
</p:tagLst>
</file>

<file path=ppt/tags/tag25.xml><?xml version="1.0" encoding="utf-8"?>
<p:tagLst xmlns:p="http://schemas.openxmlformats.org/presentationml/2006/main">
  <p:tag name="KSO_WM_DIAGRAM_VIRTUALLY_FRAME" val="{&quot;height&quot;:347.05000000000007,&quot;left&quot;:178.5,&quot;top&quot;:106.12503937007872,&quot;width&quot;:520.1250393700788}"/>
</p:tagLst>
</file>

<file path=ppt/tags/tag26.xml><?xml version="1.0" encoding="utf-8"?>
<p:tagLst xmlns:p="http://schemas.openxmlformats.org/presentationml/2006/main">
  <p:tag name="KSO_WM_DIAGRAM_VIRTUALLY_FRAME" val="{&quot;height&quot;:347.05000000000007,&quot;left&quot;:178.5,&quot;top&quot;:106.12503937007872,&quot;width&quot;:520.1250393700788}"/>
</p:tagLst>
</file>

<file path=ppt/tags/tag27.xml><?xml version="1.0" encoding="utf-8"?>
<p:tagLst xmlns:p="http://schemas.openxmlformats.org/presentationml/2006/main">
  <p:tag name="KSO_WM_DIAGRAM_VIRTUALLY_FRAME" val="{&quot;height&quot;:347.05000000000007,&quot;left&quot;:178.5,&quot;top&quot;:106.12503937007872,&quot;width&quot;:520.1250393700788}"/>
</p:tagLst>
</file>

<file path=ppt/tags/tag28.xml><?xml version="1.0" encoding="utf-8"?>
<p:tagLst xmlns:p="http://schemas.openxmlformats.org/presentationml/2006/main">
  <p:tag name="KSO_WM_DIAGRAM_VIRTUALLY_FRAME" val="{&quot;height&quot;:347.05000000000007,&quot;left&quot;:178.5,&quot;top&quot;:106.12503937007872,&quot;width&quot;:520.1250393700788}"/>
</p:tagLst>
</file>

<file path=ppt/tags/tag29.xml><?xml version="1.0" encoding="utf-8"?>
<p:tagLst xmlns:p="http://schemas.openxmlformats.org/presentationml/2006/main">
  <p:tag name="KSO_WM_DIAGRAM_VIRTUALLY_FRAME" val="{&quot;height&quot;:347.05000000000007,&quot;left&quot;:178.5,&quot;top&quot;:106.12503937007872,&quot;width&quot;:520.1250393700788}"/>
</p:tagLst>
</file>

<file path=ppt/tags/tag3.xml><?xml version="1.0" encoding="utf-8"?>
<p:tagLst xmlns:p="http://schemas.openxmlformats.org/presentationml/2006/main">
  <p:tag name="KSO_WM_DIAGRAM_VIRTUALLY_FRAME" val="{&quot;height&quot;:347.05000000000007,&quot;left&quot;:178.5,&quot;top&quot;:106.12503937007872,&quot;width&quot;:520.1250393700788}"/>
</p:tagLst>
</file>

<file path=ppt/tags/tag30.xml><?xml version="1.0" encoding="utf-8"?>
<p:tagLst xmlns:p="http://schemas.openxmlformats.org/presentationml/2006/main">
  <p:tag name="KSO_WM_DIAGRAM_VIRTUALLY_FRAME" val="{&quot;height&quot;:347.05000000000007,&quot;left&quot;:178.5,&quot;top&quot;:106.12503937007872,&quot;width&quot;:520.1250393700788}"/>
</p:tagLst>
</file>

<file path=ppt/tags/tag31.xml><?xml version="1.0" encoding="utf-8"?>
<p:tagLst xmlns:p="http://schemas.openxmlformats.org/presentationml/2006/main">
  <p:tag name="KSO_WM_DIAGRAM_VIRTUALLY_FRAME" val="{&quot;height&quot;:347.05000000000007,&quot;left&quot;:178.5,&quot;top&quot;:106.12503937007872,&quot;width&quot;:520.1250393700788}"/>
</p:tagLst>
</file>

<file path=ppt/tags/tag32.xml><?xml version="1.0" encoding="utf-8"?>
<p:tagLst xmlns:p="http://schemas.openxmlformats.org/presentationml/2006/main">
  <p:tag name="KSO_WM_DIAGRAM_VIRTUALLY_FRAME" val="{&quot;height&quot;:347.05000000000007,&quot;left&quot;:178.5,&quot;top&quot;:106.12503937007872,&quot;width&quot;:520.1250393700788}"/>
</p:tagLst>
</file>

<file path=ppt/tags/tag33.xml><?xml version="1.0" encoding="utf-8"?>
<p:tagLst xmlns:p="http://schemas.openxmlformats.org/presentationml/2006/main">
  <p:tag name="KSO_WM_DIAGRAM_VIRTUALLY_FRAME" val="{&quot;height&quot;:347.05000000000007,&quot;left&quot;:178.5,&quot;top&quot;:106.12503937007872,&quot;width&quot;:520.1250393700788}"/>
</p:tagLst>
</file>

<file path=ppt/tags/tag34.xml><?xml version="1.0" encoding="utf-8"?>
<p:tagLst xmlns:p="http://schemas.openxmlformats.org/presentationml/2006/main">
  <p:tag name="KSO_WM_DIAGRAM_VIRTUALLY_FRAME" val="{&quot;height&quot;:347.05000000000007,&quot;left&quot;:178.5,&quot;top&quot;:106.12503937007872,&quot;width&quot;:520.1250393700788}"/>
</p:tagLst>
</file>

<file path=ppt/tags/tag35.xml><?xml version="1.0" encoding="utf-8"?>
<p:tagLst xmlns:p="http://schemas.openxmlformats.org/presentationml/2006/main">
  <p:tag name="KSO_WM_DIAGRAM_VIRTUALLY_FRAME" val="{&quot;height&quot;:323.75000000000006,&quot;left&quot;:178.5,&quot;top&quot;:106.12503937007872,&quot;width&quot;:520.1250393700788}"/>
</p:tagLst>
</file>

<file path=ppt/tags/tag36.xml><?xml version="1.0" encoding="utf-8"?>
<p:tagLst xmlns:p="http://schemas.openxmlformats.org/presentationml/2006/main">
  <p:tag name="KSO_WM_DIAGRAM_VIRTUALLY_FRAME" val="{&quot;height&quot;:323.75000000000006,&quot;left&quot;:178.5,&quot;top&quot;:106.12503937007872,&quot;width&quot;:520.1250393700788}"/>
</p:tagLst>
</file>

<file path=ppt/tags/tag37.xml><?xml version="1.0" encoding="utf-8"?>
<p:tagLst xmlns:p="http://schemas.openxmlformats.org/presentationml/2006/main">
  <p:tag name="KSO_WM_DIAGRAM_VIRTUALLY_FRAME" val="{&quot;height&quot;:347.05000000000007,&quot;left&quot;:178.5,&quot;top&quot;:106.12503937007872,&quot;width&quot;:520.1250393700788}"/>
</p:tagLst>
</file>

<file path=ppt/tags/tag38.xml><?xml version="1.0" encoding="utf-8"?>
<p:tagLst xmlns:p="http://schemas.openxmlformats.org/presentationml/2006/main">
  <p:tag name="KSO_WM_DIAGRAM_VIRTUALLY_FRAME" val="{&quot;height&quot;:347.05000000000007,&quot;left&quot;:178.5,&quot;top&quot;:106.12503937007872,&quot;width&quot;:520.1250393700788}"/>
</p:tagLst>
</file>

<file path=ppt/tags/tag39.xml><?xml version="1.0" encoding="utf-8"?>
<p:tagLst xmlns:p="http://schemas.openxmlformats.org/presentationml/2006/main">
  <p:tag name="KSO_WM_DIAGRAM_VIRTUALLY_FRAME" val="{&quot;height&quot;:347.05000000000007,&quot;left&quot;:178.5,&quot;top&quot;:106.12503937007872,&quot;width&quot;:520.1250393700788}"/>
</p:tagLst>
</file>

<file path=ppt/tags/tag4.xml><?xml version="1.0" encoding="utf-8"?>
<p:tagLst xmlns:p="http://schemas.openxmlformats.org/presentationml/2006/main">
  <p:tag name="KSO_WM_DIAGRAM_VIRTUALLY_FRAME" val="{&quot;height&quot;:347.05000000000007,&quot;left&quot;:178.5,&quot;top&quot;:106.12503937007872,&quot;width&quot;:520.1250393700788}"/>
</p:tagLst>
</file>

<file path=ppt/tags/tag40.xml><?xml version="1.0" encoding="utf-8"?>
<p:tagLst xmlns:p="http://schemas.openxmlformats.org/presentationml/2006/main">
  <p:tag name="KSO_WM_DIAGRAM_VIRTUALLY_FRAME" val="{&quot;height&quot;:347.05000000000007,&quot;left&quot;:178.5,&quot;top&quot;:106.12503937007872,&quot;width&quot;:520.1250393700788}"/>
</p:tagLst>
</file>

<file path=ppt/tags/tag41.xml><?xml version="1.0" encoding="utf-8"?>
<p:tagLst xmlns:p="http://schemas.openxmlformats.org/presentationml/2006/main">
  <p:tag name="KSO_WM_DIAGRAM_VIRTUALLY_FRAME" val="{&quot;height&quot;:347.05000000000007,&quot;left&quot;:178.5,&quot;top&quot;:106.12503937007872,&quot;width&quot;:520.1250393700788}"/>
</p:tagLst>
</file>

<file path=ppt/tags/tag42.xml><?xml version="1.0" encoding="utf-8"?>
<p:tagLst xmlns:p="http://schemas.openxmlformats.org/presentationml/2006/main">
  <p:tag name="KSO_WM_DIAGRAM_VIRTUALLY_FRAME" val="{&quot;height&quot;:347.05000000000007,&quot;left&quot;:178.5,&quot;top&quot;:106.12503937007872,&quot;width&quot;:520.1250393700788}"/>
</p:tagLst>
</file>

<file path=ppt/tags/tag43.xml><?xml version="1.0" encoding="utf-8"?>
<p:tagLst xmlns:p="http://schemas.openxmlformats.org/presentationml/2006/main">
  <p:tag name="KSO_WM_DIAGRAM_VIRTUALLY_FRAME" val="{&quot;height&quot;:347.05000000000007,&quot;left&quot;:178.5,&quot;top&quot;:106.12503937007872,&quot;width&quot;:520.1250393700788}"/>
</p:tagLst>
</file>

<file path=ppt/tags/tag44.xml><?xml version="1.0" encoding="utf-8"?>
<p:tagLst xmlns:p="http://schemas.openxmlformats.org/presentationml/2006/main">
  <p:tag name="KSO_WM_DIAGRAM_VIRTUALLY_FRAME" val="{&quot;height&quot;:347.05000000000007,&quot;left&quot;:178.5,&quot;top&quot;:106.12503937007872,&quot;width&quot;:520.1250393700788}"/>
</p:tagLst>
</file>

<file path=ppt/tags/tag45.xml><?xml version="1.0" encoding="utf-8"?>
<p:tagLst xmlns:p="http://schemas.openxmlformats.org/presentationml/2006/main">
  <p:tag name="KSO_WM_DIAGRAM_VIRTUALLY_FRAME" val="{&quot;height&quot;:347.05000000000007,&quot;left&quot;:178.5,&quot;top&quot;:106.12503937007872,&quot;width&quot;:520.1250393700788}"/>
</p:tagLst>
</file>

<file path=ppt/tags/tag46.xml><?xml version="1.0" encoding="utf-8"?>
<p:tagLst xmlns:p="http://schemas.openxmlformats.org/presentationml/2006/main">
  <p:tag name="KSO_WM_DIAGRAM_VIRTUALLY_FRAME" val="{&quot;height&quot;:347.05000000000007,&quot;left&quot;:178.5,&quot;top&quot;:106.12503937007872,&quot;width&quot;:520.1250393700788}"/>
</p:tagLst>
</file>

<file path=ppt/tags/tag47.xml><?xml version="1.0" encoding="utf-8"?>
<p:tagLst xmlns:p="http://schemas.openxmlformats.org/presentationml/2006/main">
  <p:tag name="KSO_WM_DIAGRAM_VIRTUALLY_FRAME" val="{&quot;height&quot;:323.75000000000006,&quot;left&quot;:178.5,&quot;top&quot;:106.12503937007872,&quot;width&quot;:520.1250393700788}"/>
</p:tagLst>
</file>

<file path=ppt/tags/tag48.xml><?xml version="1.0" encoding="utf-8"?>
<p:tagLst xmlns:p="http://schemas.openxmlformats.org/presentationml/2006/main">
  <p:tag name="KSO_WM_DIAGRAM_VIRTUALLY_FRAME" val="{&quot;height&quot;:323.75000000000006,&quot;left&quot;:178.5,&quot;top&quot;:106.12503937007872,&quot;width&quot;:520.1250393700788}"/>
</p:tagLst>
</file>

<file path=ppt/tags/tag49.xml><?xml version="1.0" encoding="utf-8"?>
<p:tagLst xmlns:p="http://schemas.openxmlformats.org/presentationml/2006/main">
  <p:tag name="KSO_WM_DIAGRAM_VIRTUALLY_FRAME" val="{&quot;height&quot;:347.05000000000007,&quot;left&quot;:178.5,&quot;top&quot;:106.12503937007872,&quot;width&quot;:520.1250393700788}"/>
</p:tagLst>
</file>

<file path=ppt/tags/tag5.xml><?xml version="1.0" encoding="utf-8"?>
<p:tagLst xmlns:p="http://schemas.openxmlformats.org/presentationml/2006/main">
  <p:tag name="KSO_WM_DIAGRAM_VIRTUALLY_FRAME" val="{&quot;height&quot;:347.05000000000007,&quot;left&quot;:178.5,&quot;top&quot;:106.12503937007872,&quot;width&quot;:520.1250393700788}"/>
</p:tagLst>
</file>

<file path=ppt/tags/tag50.xml><?xml version="1.0" encoding="utf-8"?>
<p:tagLst xmlns:p="http://schemas.openxmlformats.org/presentationml/2006/main">
  <p:tag name="KSO_WM_DIAGRAM_VIRTUALLY_FRAME" val="{&quot;height&quot;:347.05000000000007,&quot;left&quot;:178.5,&quot;top&quot;:106.12503937007872,&quot;width&quot;:520.1250393700788}"/>
</p:tagLst>
</file>

<file path=ppt/tags/tag51.xml><?xml version="1.0" encoding="utf-8"?>
<p:tagLst xmlns:p="http://schemas.openxmlformats.org/presentationml/2006/main">
  <p:tag name="KSO_WM_DIAGRAM_VIRTUALLY_FRAME" val="{&quot;height&quot;:347.05000000000007,&quot;left&quot;:178.5,&quot;top&quot;:106.12503937007872,&quot;width&quot;:520.1250393700788}"/>
</p:tagLst>
</file>

<file path=ppt/tags/tag52.xml><?xml version="1.0" encoding="utf-8"?>
<p:tagLst xmlns:p="http://schemas.openxmlformats.org/presentationml/2006/main">
  <p:tag name="KSO_WM_DIAGRAM_VIRTUALLY_FRAME" val="{&quot;height&quot;:347.05000000000007,&quot;left&quot;:178.5,&quot;top&quot;:106.12503937007872,&quot;width&quot;:520.1250393700788}"/>
</p:tagLst>
</file>

<file path=ppt/tags/tag53.xml><?xml version="1.0" encoding="utf-8"?>
<p:tagLst xmlns:p="http://schemas.openxmlformats.org/presentationml/2006/main">
  <p:tag name="KSO_WM_DIAGRAM_VIRTUALLY_FRAME" val="{&quot;height&quot;:347.05000000000007,&quot;left&quot;:178.5,&quot;top&quot;:106.12503937007872,&quot;width&quot;:520.1250393700788}"/>
</p:tagLst>
</file>

<file path=ppt/tags/tag54.xml><?xml version="1.0" encoding="utf-8"?>
<p:tagLst xmlns:p="http://schemas.openxmlformats.org/presentationml/2006/main">
  <p:tag name="KSO_WM_DIAGRAM_VIRTUALLY_FRAME" val="{&quot;height&quot;:347.05000000000007,&quot;left&quot;:178.5,&quot;top&quot;:106.12503937007872,&quot;width&quot;:520.1250393700788}"/>
</p:tagLst>
</file>

<file path=ppt/tags/tag55.xml><?xml version="1.0" encoding="utf-8"?>
<p:tagLst xmlns:p="http://schemas.openxmlformats.org/presentationml/2006/main">
  <p:tag name="KSO_WM_DIAGRAM_VIRTUALLY_FRAME" val="{&quot;height&quot;:347.05000000000007,&quot;left&quot;:178.5,&quot;top&quot;:106.12503937007872,&quot;width&quot;:520.1250393700788}"/>
</p:tagLst>
</file>

<file path=ppt/tags/tag56.xml><?xml version="1.0" encoding="utf-8"?>
<p:tagLst xmlns:p="http://schemas.openxmlformats.org/presentationml/2006/main">
  <p:tag name="KSO_WM_DIAGRAM_VIRTUALLY_FRAME" val="{&quot;height&quot;:347.05000000000007,&quot;left&quot;:178.5,&quot;top&quot;:106.12503937007872,&quot;width&quot;:520.1250393700788}"/>
</p:tagLst>
</file>

<file path=ppt/tags/tag57.xml><?xml version="1.0" encoding="utf-8"?>
<p:tagLst xmlns:p="http://schemas.openxmlformats.org/presentationml/2006/main">
  <p:tag name="KSO_WM_DIAGRAM_VIRTUALLY_FRAME" val="{&quot;height&quot;:347.05000000000007,&quot;left&quot;:178.5,&quot;top&quot;:106.12503937007872,&quot;width&quot;:520.1250393700788}"/>
</p:tagLst>
</file>

<file path=ppt/tags/tag58.xml><?xml version="1.0" encoding="utf-8"?>
<p:tagLst xmlns:p="http://schemas.openxmlformats.org/presentationml/2006/main">
  <p:tag name="KSO_WM_DIAGRAM_VIRTUALLY_FRAME" val="{&quot;height&quot;:347.05000000000007,&quot;left&quot;:178.5,&quot;top&quot;:106.12503937007872,&quot;width&quot;:520.1250393700788}"/>
</p:tagLst>
</file>

<file path=ppt/tags/tag59.xml><?xml version="1.0" encoding="utf-8"?>
<p:tagLst xmlns:p="http://schemas.openxmlformats.org/presentationml/2006/main">
  <p:tag name="KSO_WM_DIAGRAM_VIRTUALLY_FRAME" val="{&quot;height&quot;:323.75000000000006,&quot;left&quot;:178.5,&quot;top&quot;:106.12503937007872,&quot;width&quot;:520.1250393700788}"/>
</p:tagLst>
</file>

<file path=ppt/tags/tag6.xml><?xml version="1.0" encoding="utf-8"?>
<p:tagLst xmlns:p="http://schemas.openxmlformats.org/presentationml/2006/main">
  <p:tag name="KSO_WM_DIAGRAM_VIRTUALLY_FRAME" val="{&quot;height&quot;:347.05000000000007,&quot;left&quot;:178.5,&quot;top&quot;:106.12503937007872,&quot;width&quot;:520.1250393700788}"/>
</p:tagLst>
</file>

<file path=ppt/tags/tag60.xml><?xml version="1.0" encoding="utf-8"?>
<p:tagLst xmlns:p="http://schemas.openxmlformats.org/presentationml/2006/main">
  <p:tag name="KSO_WM_DIAGRAM_VIRTUALLY_FRAME" val="{&quot;height&quot;:323.75000000000006,&quot;left&quot;:178.5,&quot;top&quot;:106.12503937007872,&quot;width&quot;:520.1250393700788}"/>
</p:tagLst>
</file>

<file path=ppt/tags/tag61.xml><?xml version="1.0" encoding="utf-8"?>
<p:tagLst xmlns:p="http://schemas.openxmlformats.org/presentationml/2006/main">
  <p:tag name="COMMONDATA" val="eyJoZGlkIjoiOWYxMGFlNGU4ZTRlYzAxOGJmM2VmODc3OTYxNDBiNDYifQ=="/>
  <p:tag name="commondata" val="eyJoZGlkIjoiMTZkYjg0N2JiYWNhNTQ5NzI1NWQ0NDkwNzA4NjVlODcifQ=="/>
</p:tagLst>
</file>

<file path=ppt/tags/tag7.xml><?xml version="1.0" encoding="utf-8"?>
<p:tagLst xmlns:p="http://schemas.openxmlformats.org/presentationml/2006/main">
  <p:tag name="KSO_WM_DIAGRAM_VIRTUALLY_FRAME" val="{&quot;height&quot;:347.05000000000007,&quot;left&quot;:178.5,&quot;top&quot;:106.12503937007872,&quot;width&quot;:520.1250393700788}"/>
</p:tagLst>
</file>

<file path=ppt/tags/tag8.xml><?xml version="1.0" encoding="utf-8"?>
<p:tagLst xmlns:p="http://schemas.openxmlformats.org/presentationml/2006/main">
  <p:tag name="KSO_WM_DIAGRAM_VIRTUALLY_FRAME" val="{&quot;height&quot;:347.05000000000007,&quot;left&quot;:178.5,&quot;top&quot;:106.12503937007872,&quot;width&quot;:520.1250393700788}"/>
</p:tagLst>
</file>

<file path=ppt/tags/tag9.xml><?xml version="1.0" encoding="utf-8"?>
<p:tagLst xmlns:p="http://schemas.openxmlformats.org/presentationml/2006/main">
  <p:tag name="KSO_WM_DIAGRAM_VIRTUALLY_FRAME" val="{&quot;height&quot;:347.05000000000007,&quot;left&quot;:178.5,&quot;top&quot;:106.12503937007872,&quot;width&quot;:520.1250393700788}"/>
</p:tagLst>
</file>

<file path=ppt/theme/theme1.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1878</Words>
  <Application>WPS 演示</Application>
  <PresentationFormat>宽屏</PresentationFormat>
  <Paragraphs>251</Paragraphs>
  <Slides>28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28</vt:i4>
      </vt:variant>
    </vt:vector>
  </HeadingPairs>
  <TitlesOfParts>
    <vt:vector size="46" baseType="lpstr">
      <vt:lpstr>Arial</vt:lpstr>
      <vt:lpstr>宋体</vt:lpstr>
      <vt:lpstr>Wingdings</vt:lpstr>
      <vt:lpstr>黑体</vt:lpstr>
      <vt:lpstr>微软雅黑</vt:lpstr>
      <vt:lpstr>Arial Black</vt:lpstr>
      <vt:lpstr>Calibri</vt:lpstr>
      <vt:lpstr>Calibri</vt:lpstr>
      <vt:lpstr>仿宋</vt:lpstr>
      <vt:lpstr>Times New Roman</vt:lpstr>
      <vt:lpstr>等线</vt:lpstr>
      <vt:lpstr>Arial Narrow</vt:lpstr>
      <vt:lpstr>MS PGothic</vt:lpstr>
      <vt:lpstr>楷体</vt:lpstr>
      <vt:lpstr>Adobe Caslon Pro</vt:lpstr>
      <vt:lpstr>Segoe Print</vt:lpstr>
      <vt:lpstr>Arial Unicode MS</vt:lpstr>
      <vt:lpstr>2_Office 主题</vt:lpstr>
      <vt:lpstr>PowerPoint 演示文稿</vt:lpstr>
      <vt:lpstr>目录</vt:lpstr>
      <vt:lpstr>深度学习的由来</vt:lpstr>
      <vt:lpstr>深度学习的由来</vt:lpstr>
      <vt:lpstr>深度学习的由来</vt:lpstr>
      <vt:lpstr>深度学习的由来</vt:lpstr>
      <vt:lpstr>深度学习的由来</vt:lpstr>
      <vt:lpstr>目录</vt:lpstr>
      <vt:lpstr>卷积神经网络的概述</vt:lpstr>
      <vt:lpstr>目录</vt:lpstr>
      <vt:lpstr>卷积神经网络--卷积层</vt:lpstr>
      <vt:lpstr>卷积神经网络--卷积层</vt:lpstr>
      <vt:lpstr>卷积神经网络--卷积层</vt:lpstr>
      <vt:lpstr>卷积神经网络--卷积层</vt:lpstr>
      <vt:lpstr>卷积神经网络--卷积层</vt:lpstr>
      <vt:lpstr>卷积神经网络--卷积层</vt:lpstr>
      <vt:lpstr>卷积神经网络--卷积层</vt:lpstr>
      <vt:lpstr>目录</vt:lpstr>
      <vt:lpstr>卷积神经网络--池化层</vt:lpstr>
      <vt:lpstr>目录</vt:lpstr>
      <vt:lpstr>实训项目1：PyTorch对MNIST手写数字数据集进行分类</vt:lpstr>
      <vt:lpstr>实训项目1：PyTorch对MNIST手写数字数据集进行分类</vt:lpstr>
      <vt:lpstr>实训项目1：PyTorch对MNIST手写数字数据集进行分类</vt:lpstr>
      <vt:lpstr>实训项目1：PyTorch对MNIST手写数字数据集进行分类</vt:lpstr>
      <vt:lpstr>实训项目1：PyTorch对MNIST手写数字数据集进行分类</vt:lpstr>
      <vt:lpstr>实训项目1：PyTorch对MNIST手写数字数据集进行分类</vt:lpstr>
      <vt:lpstr>作业</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498081096@qq.com</dc:creator>
  <cp:lastModifiedBy>一一</cp:lastModifiedBy>
  <cp:revision>436</cp:revision>
  <dcterms:created xsi:type="dcterms:W3CDTF">2018-01-08T07:09:00Z</dcterms:created>
  <dcterms:modified xsi:type="dcterms:W3CDTF">2024-07-11T08:57:01Z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E946A17487E24C178353EA58F99007D9_13</vt:lpwstr>
  </property>
  <property fmtid="{D5CDD505-2E9C-101B-9397-08002B2CF9AE}" pid="3" name="KSOProductBuildVer">
    <vt:lpwstr>2052-12.1.0.17147</vt:lpwstr>
  </property>
</Properties>
</file>